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1"/>
  </p:notesMasterIdLst>
  <p:handoutMasterIdLst>
    <p:handoutMasterId r:id="rId42"/>
  </p:handoutMasterIdLst>
  <p:sldIdLst>
    <p:sldId id="256" r:id="rId2"/>
    <p:sldId id="421" r:id="rId3"/>
    <p:sldId id="292" r:id="rId4"/>
    <p:sldId id="426" r:id="rId5"/>
    <p:sldId id="423" r:id="rId6"/>
    <p:sldId id="424" r:id="rId7"/>
    <p:sldId id="425" r:id="rId8"/>
    <p:sldId id="427" r:id="rId9"/>
    <p:sldId id="429" r:id="rId10"/>
    <p:sldId id="430" r:id="rId11"/>
    <p:sldId id="431" r:id="rId12"/>
    <p:sldId id="433" r:id="rId13"/>
    <p:sldId id="432" r:id="rId14"/>
    <p:sldId id="434" r:id="rId15"/>
    <p:sldId id="438" r:id="rId16"/>
    <p:sldId id="435" r:id="rId17"/>
    <p:sldId id="436" r:id="rId18"/>
    <p:sldId id="437" r:id="rId19"/>
    <p:sldId id="439" r:id="rId20"/>
    <p:sldId id="440" r:id="rId21"/>
    <p:sldId id="441" r:id="rId22"/>
    <p:sldId id="442" r:id="rId23"/>
    <p:sldId id="443" r:id="rId24"/>
    <p:sldId id="446" r:id="rId25"/>
    <p:sldId id="448" r:id="rId26"/>
    <p:sldId id="447" r:id="rId27"/>
    <p:sldId id="444" r:id="rId28"/>
    <p:sldId id="449" r:id="rId29"/>
    <p:sldId id="451" r:id="rId30"/>
    <p:sldId id="450" r:id="rId31"/>
    <p:sldId id="452" r:id="rId32"/>
    <p:sldId id="453" r:id="rId33"/>
    <p:sldId id="454" r:id="rId34"/>
    <p:sldId id="455" r:id="rId35"/>
    <p:sldId id="456" r:id="rId36"/>
    <p:sldId id="457" r:id="rId37"/>
    <p:sldId id="458" r:id="rId38"/>
    <p:sldId id="390" r:id="rId39"/>
    <p:sldId id="422"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k Smith" initials="MCS" lastIdx="3" clrIdx="0"/>
  <p:cmAuthor id="1" name="Michael Zyskowski" initials="MZ" lastIdx="16" clrIdx="1"/>
  <p:cmAuthor id="2" name="Jason Whittington" initials="JW" lastIdx="2"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151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333" autoAdjust="0"/>
  </p:normalViewPr>
  <p:slideViewPr>
    <p:cSldViewPr>
      <p:cViewPr varScale="1">
        <p:scale>
          <a:sx n="149" d="100"/>
          <a:sy n="149" d="100"/>
        </p:scale>
        <p:origin x="-2454" y="-102"/>
      </p:cViewPr>
      <p:guideLst>
        <p:guide orient="horz" pos="2160"/>
        <p:guide pos="2880"/>
      </p:guideLst>
    </p:cSldViewPr>
  </p:slideViewPr>
  <p:notesTextViewPr>
    <p:cViewPr>
      <p:scale>
        <a:sx n="100" d="100"/>
        <a:sy n="100" d="100"/>
      </p:scale>
      <p:origin x="0" y="0"/>
    </p:cViewPr>
  </p:notesTextViewPr>
  <p:notesViewPr>
    <p:cSldViewPr>
      <p:cViewPr varScale="1">
        <p:scale>
          <a:sx n="112" d="100"/>
          <a:sy n="112" d="100"/>
        </p:scale>
        <p:origin x="-220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810C0A9-1F12-4FFC-AD46-5D294E7981DE}" type="datetimeFigureOut">
              <a:rPr lang="en-US" smtClean="0"/>
              <a:pPr/>
              <a:t>10/14/2011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C8F9A1-2CE2-40B7-B180-1704E449396B}" type="slidenum">
              <a:rPr lang="en-US" smtClean="0"/>
              <a:pPr/>
              <a:t>‹#›</a:t>
            </a:fld>
            <a:endParaRPr lang="en-US"/>
          </a:p>
        </p:txBody>
      </p:sp>
    </p:spTree>
    <p:extLst>
      <p:ext uri="{BB962C8B-B14F-4D97-AF65-F5344CB8AC3E}">
        <p14:creationId xmlns:p14="http://schemas.microsoft.com/office/powerpoint/2010/main" val="30460349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29AF65-B886-469F-90F1-998FFD838F69}" type="datetimeFigureOut">
              <a:rPr lang="en-US" smtClean="0"/>
              <a:pPr/>
              <a:t>10/14/2011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4A0AD1-7EEF-4D66-8A72-458D74866C35}" type="slidenum">
              <a:rPr lang="en-US" smtClean="0"/>
              <a:pPr/>
              <a:t>‹#›</a:t>
            </a:fld>
            <a:endParaRPr lang="en-US"/>
          </a:p>
        </p:txBody>
      </p:sp>
    </p:spTree>
    <p:extLst>
      <p:ext uri="{BB962C8B-B14F-4D97-AF65-F5344CB8AC3E}">
        <p14:creationId xmlns:p14="http://schemas.microsoft.com/office/powerpoint/2010/main" val="462433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0"/>
          <p:cNvSpPr>
            <a:spLocks noGrp="1" noChangeArrowheads="1"/>
          </p:cNvSpPr>
          <p:nvPr>
            <p:ph type="hdr" sz="quarter"/>
          </p:nvPr>
        </p:nvSpPr>
        <p:spPr>
          <a:ln/>
        </p:spPr>
        <p:txBody>
          <a:bodyPr/>
          <a:lstStyle/>
          <a:p>
            <a:r>
              <a:rPr lang="en-US"/>
              <a:t>5:  Networking</a:t>
            </a:r>
          </a:p>
        </p:txBody>
      </p:sp>
      <p:sp>
        <p:nvSpPr>
          <p:cNvPr id="5" name="Rectangle 49"/>
          <p:cNvSpPr>
            <a:spLocks noGrp="1" noChangeArrowheads="1"/>
          </p:cNvSpPr>
          <p:nvPr>
            <p:ph type="dt" idx="1"/>
          </p:nvPr>
        </p:nvSpPr>
        <p:spPr>
          <a:ln/>
        </p:spPr>
        <p:txBody>
          <a:bodyPr/>
          <a:lstStyle/>
          <a:p>
            <a:r>
              <a:rPr lang="en-US"/>
              <a:t>8/2/2004</a:t>
            </a:r>
          </a:p>
        </p:txBody>
      </p:sp>
      <p:sp>
        <p:nvSpPr>
          <p:cNvPr id="6" name="Rectangle 50"/>
          <p:cNvSpPr>
            <a:spLocks noGrp="1" noChangeArrowheads="1"/>
          </p:cNvSpPr>
          <p:nvPr>
            <p:ph type="ftr" sz="quarter" idx="4"/>
          </p:nvPr>
        </p:nvSpPr>
        <p:spPr>
          <a:ln/>
        </p:spPr>
        <p:txBody>
          <a:bodyPr/>
          <a:lstStyle/>
          <a:p>
            <a:r>
              <a:rPr lang="en-US"/>
              <a:t>.NET Architecture and Design: Building Distributed Applications with .NET © 2004 Education Experiences, Inc.</a:t>
            </a:r>
          </a:p>
        </p:txBody>
      </p:sp>
      <p:sp>
        <p:nvSpPr>
          <p:cNvPr id="478210" name="Rectangle 2"/>
          <p:cNvSpPr>
            <a:spLocks noGrp="1" noRot="1" noChangeAspect="1" noChangeArrowheads="1" noTextEdit="1"/>
          </p:cNvSpPr>
          <p:nvPr>
            <p:ph type="sldImg"/>
          </p:nvPr>
        </p:nvSpPr>
        <p:spPr bwMode="auto">
          <a:xfrm>
            <a:off x="895350" y="492125"/>
            <a:ext cx="5046663" cy="3786188"/>
          </a:xfrm>
          <a:prstGeom prst="rect">
            <a:avLst/>
          </a:prstGeom>
          <a:solidFill>
            <a:srgbClr val="FFFFFF"/>
          </a:solidFill>
          <a:ln>
            <a:solidFill>
              <a:srgbClr val="000000"/>
            </a:solidFill>
            <a:miter lim="800000"/>
            <a:headEnd/>
            <a:tailEnd/>
          </a:ln>
        </p:spPr>
      </p:sp>
      <p:sp>
        <p:nvSpPr>
          <p:cNvPr id="478211" name="Rectangle 3"/>
          <p:cNvSpPr>
            <a:spLocks noGrp="1" noChangeArrowheads="1"/>
          </p:cNvSpPr>
          <p:nvPr>
            <p:ph type="body" idx="1"/>
          </p:nvPr>
        </p:nvSpPr>
        <p:spPr bwMode="auto">
          <a:xfrm>
            <a:off x="685800" y="4343281"/>
            <a:ext cx="5486400" cy="4115358"/>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0"/>
          <p:cNvSpPr>
            <a:spLocks noGrp="1" noChangeArrowheads="1"/>
          </p:cNvSpPr>
          <p:nvPr>
            <p:ph type="hdr" sz="quarter"/>
          </p:nvPr>
        </p:nvSpPr>
        <p:spPr>
          <a:ln/>
        </p:spPr>
        <p:txBody>
          <a:bodyPr/>
          <a:lstStyle/>
          <a:p>
            <a:r>
              <a:rPr lang="en-US"/>
              <a:t>5:  Networking</a:t>
            </a:r>
          </a:p>
        </p:txBody>
      </p:sp>
      <p:sp>
        <p:nvSpPr>
          <p:cNvPr id="5" name="Rectangle 49"/>
          <p:cNvSpPr>
            <a:spLocks noGrp="1" noChangeArrowheads="1"/>
          </p:cNvSpPr>
          <p:nvPr>
            <p:ph type="dt" idx="1"/>
          </p:nvPr>
        </p:nvSpPr>
        <p:spPr>
          <a:ln/>
        </p:spPr>
        <p:txBody>
          <a:bodyPr/>
          <a:lstStyle/>
          <a:p>
            <a:r>
              <a:rPr lang="en-US"/>
              <a:t>8/2/2004</a:t>
            </a:r>
          </a:p>
        </p:txBody>
      </p:sp>
      <p:sp>
        <p:nvSpPr>
          <p:cNvPr id="6" name="Rectangle 50"/>
          <p:cNvSpPr>
            <a:spLocks noGrp="1" noChangeArrowheads="1"/>
          </p:cNvSpPr>
          <p:nvPr>
            <p:ph type="ftr" sz="quarter" idx="4"/>
          </p:nvPr>
        </p:nvSpPr>
        <p:spPr>
          <a:ln/>
        </p:spPr>
        <p:txBody>
          <a:bodyPr/>
          <a:lstStyle/>
          <a:p>
            <a:r>
              <a:rPr lang="en-US"/>
              <a:t>.NET Architecture and Design: Building Distributed Applications with .NET © 2004 Education Experiences, Inc.</a:t>
            </a:r>
          </a:p>
        </p:txBody>
      </p:sp>
      <p:sp>
        <p:nvSpPr>
          <p:cNvPr id="519170" name="Rectangle 2"/>
          <p:cNvSpPr>
            <a:spLocks noGrp="1" noRot="1" noChangeAspect="1" noChangeArrowheads="1" noTextEdit="1"/>
          </p:cNvSpPr>
          <p:nvPr>
            <p:ph type="sldImg"/>
          </p:nvPr>
        </p:nvSpPr>
        <p:spPr>
          <a:xfrm>
            <a:off x="895350" y="492125"/>
            <a:ext cx="5046663" cy="3786188"/>
          </a:xfrm>
          <a:ln/>
        </p:spPr>
      </p:sp>
      <p:sp>
        <p:nvSpPr>
          <p:cNvPr id="519171" name="Rectangle 3"/>
          <p:cNvSpPr>
            <a:spLocks noGrp="1" noChangeArrowheads="1"/>
          </p:cNvSpPr>
          <p:nvPr>
            <p:ph type="body" idx="1"/>
          </p:nvPr>
        </p:nvSpPr>
        <p:spPr bwMode="auto">
          <a:xfrm>
            <a:off x="685800" y="4343281"/>
            <a:ext cx="5486400" cy="4115358"/>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51"/>
          <p:cNvSpPr>
            <a:spLocks noGrp="1" noChangeArrowheads="1"/>
          </p:cNvSpPr>
          <p:nvPr>
            <p:ph type="hdr" sz="quarter"/>
          </p:nvPr>
        </p:nvSpPr>
        <p:spPr>
          <a:noFill/>
        </p:spPr>
        <p:txBody>
          <a:bodyPr/>
          <a:lstStyle/>
          <a:p>
            <a:r>
              <a:rPr lang="en-US" smtClean="0"/>
              <a:t>11:  WCF</a:t>
            </a:r>
          </a:p>
        </p:txBody>
      </p:sp>
      <p:sp>
        <p:nvSpPr>
          <p:cNvPr id="72707" name="Rectangle 170"/>
          <p:cNvSpPr>
            <a:spLocks noGrp="1" noChangeArrowheads="1"/>
          </p:cNvSpPr>
          <p:nvPr>
            <p:ph type="dt" sz="quarter" idx="1"/>
          </p:nvPr>
        </p:nvSpPr>
        <p:spPr>
          <a:noFill/>
        </p:spPr>
        <p:txBody>
          <a:bodyPr/>
          <a:lstStyle/>
          <a:p>
            <a:r>
              <a:rPr lang="en-US" smtClean="0"/>
              <a:t>5/22/2006</a:t>
            </a:r>
          </a:p>
        </p:txBody>
      </p:sp>
      <p:sp>
        <p:nvSpPr>
          <p:cNvPr id="72708" name="Rectangle 171"/>
          <p:cNvSpPr>
            <a:spLocks noGrp="1" noChangeArrowheads="1"/>
          </p:cNvSpPr>
          <p:nvPr>
            <p:ph type="ftr" sz="quarter" idx="4"/>
          </p:nvPr>
        </p:nvSpPr>
        <p:spPr>
          <a:noFill/>
        </p:spPr>
        <p:txBody>
          <a:bodyPr/>
          <a:lstStyle/>
          <a:p>
            <a:r>
              <a:rPr lang="en-US" smtClean="0"/>
              <a:t>.NET Architecture and Design 2.0: Building Distributed Applications with .NET © 2006 Education Experiences, Inc.</a:t>
            </a:r>
          </a:p>
        </p:txBody>
      </p:sp>
      <p:sp>
        <p:nvSpPr>
          <p:cNvPr id="72709" name="Rectangle 2"/>
          <p:cNvSpPr>
            <a:spLocks noGrp="1" noRot="1" noChangeAspect="1" noChangeArrowheads="1" noTextEdit="1"/>
          </p:cNvSpPr>
          <p:nvPr>
            <p:ph type="sldImg"/>
          </p:nvPr>
        </p:nvSpPr>
        <p:spPr>
          <a:xfrm>
            <a:off x="1116013" y="692150"/>
            <a:ext cx="4713287" cy="3536950"/>
          </a:xfrm>
          <a:solidFill>
            <a:srgbClr val="FFFFFF"/>
          </a:solidFill>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Note that this does not preclude a biologist</a:t>
            </a:r>
            <a:r>
              <a:rPr lang="en-US" baseline="0" dirty="0" smtClean="0"/>
              <a:t> using </a:t>
            </a:r>
            <a:r>
              <a:rPr lang="en-US" baseline="0" dirty="0" smtClean="0"/>
              <a:t>.NET Bio </a:t>
            </a:r>
            <a:r>
              <a:rPr lang="en-US" baseline="0" dirty="0" smtClean="0"/>
              <a:t>with WCF to invoke a known SOAP or REST based web service independent of the </a:t>
            </a:r>
            <a:r>
              <a:rPr lang="en-US" baseline="0" dirty="0" smtClean="0"/>
              <a:t>.NET Bio </a:t>
            </a:r>
            <a:r>
              <a:rPr lang="en-US" baseline="0" dirty="0" smtClean="0"/>
              <a:t>service support.</a:t>
            </a:r>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10</a:t>
            </a:fld>
            <a:endParaRPr lang="en-US"/>
          </a:p>
        </p:txBody>
      </p:sp>
    </p:spTree>
    <p:extLst>
      <p:ext uri="{BB962C8B-B14F-4D97-AF65-F5344CB8AC3E}">
        <p14:creationId xmlns:p14="http://schemas.microsoft.com/office/powerpoint/2010/main" val="1189206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a:t>
            </a:r>
            <a:r>
              <a:rPr lang="en-US" baseline="0" dirty="0" smtClean="0"/>
              <a:t> </a:t>
            </a:r>
            <a:r>
              <a:rPr lang="en-US" b="1" dirty="0" err="1" smtClean="0"/>
              <a:t>DefaultTimeout</a:t>
            </a:r>
            <a:r>
              <a:rPr lang="en-US" dirty="0" smtClean="0"/>
              <a:t> is in</a:t>
            </a:r>
            <a:r>
              <a:rPr lang="en-US" baseline="0" dirty="0" smtClean="0"/>
              <a:t> MINUTES</a:t>
            </a:r>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15</a:t>
            </a:fld>
            <a:endParaRPr lang="en-US"/>
          </a:p>
        </p:txBody>
      </p:sp>
    </p:spTree>
    <p:extLst>
      <p:ext uri="{BB962C8B-B14F-4D97-AF65-F5344CB8AC3E}">
        <p14:creationId xmlns:p14="http://schemas.microsoft.com/office/powerpoint/2010/main" val="4222983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4191000"/>
            <a:ext cx="84582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AA957AF-53C0-420B-9C2D-77DB1416566C}"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10/14/2011</a:t>
            </a:fld>
            <a:endParaRPr lang="en-US" dirty="0"/>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10/14/2011</a:t>
            </a:fld>
            <a:endParaRPr lang="en-US"/>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defRPr sz="2000" b="1">
                <a:latin typeface="Arial" pitchFamily="34" charset="0"/>
                <a:cs typeface="Arial" pitchFamily="34" charset="0"/>
              </a:defRPr>
            </a:lvl1pPr>
            <a:lvl2pPr>
              <a:defRPr sz="2000">
                <a:solidFill>
                  <a:schemeClr val="tx1"/>
                </a:solidFill>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10/14/2011</a:t>
            </a:fld>
            <a:endParaRPr lang="en-US"/>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10/14/2011</a:t>
            </a:fld>
            <a:endParaRPr lang="en-US"/>
          </a:p>
        </p:txBody>
      </p:sp>
      <p:sp>
        <p:nvSpPr>
          <p:cNvPr id="6" name="Footer Placeholder 5"/>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a:xfrm>
            <a:off x="6586536" y="612648"/>
            <a:ext cx="957264" cy="457200"/>
          </a:xfrm>
          <a:prstGeom prst="rect">
            <a:avLst/>
          </a:prstGeom>
        </p:spPr>
        <p:txBody>
          <a:bodyPr rtlCol="0"/>
          <a:lstStyle/>
          <a:p>
            <a:fld id="{E637BB6B-EE1B-48FB-8575-0D55C373DE88}" type="datetimeFigureOut">
              <a:rPr lang="en-US" smtClean="0"/>
              <a:pPr/>
              <a:t>10/14/2011</a:t>
            </a:fld>
            <a:endParaRPr lang="en-US"/>
          </a:p>
        </p:txBody>
      </p:sp>
      <p:sp>
        <p:nvSpPr>
          <p:cNvPr id="27" name="Slide Number Placeholder 26"/>
          <p:cNvSpPr>
            <a:spLocks noGrp="1"/>
          </p:cNvSpPr>
          <p:nvPr>
            <p:ph type="sldNum" sz="quarter" idx="11"/>
          </p:nvPr>
        </p:nvSpPr>
        <p:spPr/>
        <p:txBody>
          <a:bodyPr rtlCol="0"/>
          <a:lstStyle/>
          <a:p>
            <a:fld id="{2AA957AF-53C0-420B-9C2D-77DB1416566C}" type="slidenum">
              <a:rPr kumimoji="0" lang="en-US" smtClean="0"/>
              <a:pPr/>
              <a:t>‹#›</a:t>
            </a:fld>
            <a:endParaRPr kumimoji="0" lang="en-US"/>
          </a:p>
        </p:txBody>
      </p:sp>
      <p:sp>
        <p:nvSpPr>
          <p:cNvPr id="28" name="Footer Placeholder 27"/>
          <p:cNvSpPr>
            <a:spLocks noGrp="1"/>
          </p:cNvSpPr>
          <p:nvPr>
            <p:ph type="ftr" sz="quarter" idx="12"/>
          </p:nvPr>
        </p:nvSpPr>
        <p:spPr>
          <a:xfrm>
            <a:off x="5257800" y="612648"/>
            <a:ext cx="1325880" cy="457200"/>
          </a:xfrm>
          <a:prstGeom prst="rect">
            <a:avLst/>
          </a:prstGeom>
        </p:spPr>
        <p:txBody>
          <a:bodyPr rtlCol="0"/>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a:prstGeom prst="rect">
            <a:avLst/>
          </a:prstGeom>
        </p:spPr>
        <p:txBody>
          <a:bodyPr/>
          <a:lstStyle/>
          <a:p>
            <a:fld id="{E637BB6B-EE1B-48FB-8575-0D55C373DE88}" type="datetimeFigureOut">
              <a:rPr lang="en-US" smtClean="0"/>
              <a:pPr/>
              <a:t>10/14/2011</a:t>
            </a:fld>
            <a:endParaRPr lang="en-US"/>
          </a:p>
        </p:txBody>
      </p:sp>
      <p:sp>
        <p:nvSpPr>
          <p:cNvPr id="4" name="Footer Placeholder 3"/>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5" name="Slide Number Placeholder 4"/>
          <p:cNvSpPr>
            <a:spLocks noGrp="1"/>
          </p:cNvSpPr>
          <p:nvPr>
            <p:ph type="sldNum" sz="quarter" idx="12"/>
          </p:nvPr>
        </p:nvSpPr>
        <p:spPr>
          <a:xfrm>
            <a:off x="8174736" y="2272"/>
            <a:ext cx="762000" cy="365760"/>
          </a:xfrm>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10/14/2011</a:t>
            </a:fld>
            <a:endParaRPr lang="en-US"/>
          </a:p>
        </p:txBody>
      </p:sp>
      <p:sp>
        <p:nvSpPr>
          <p:cNvPr id="3" name="Footer Placeholder 2"/>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10/14/2011</a:t>
            </a:fld>
            <a:endParaRPr lang="en-US"/>
          </a:p>
        </p:txBody>
      </p:sp>
      <p:sp>
        <p:nvSpPr>
          <p:cNvPr id="6" name="Footer Placeholder 5"/>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10/14/2011</a:t>
            </a:fld>
            <a:endParaRPr lang="en-US"/>
          </a:p>
        </p:txBody>
      </p:sp>
      <p:sp>
        <p:nvSpPr>
          <p:cNvPr id="6" name="Footer Placeholder 5"/>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4572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974336"/>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AA957AF-53C0-420B-9C2D-77DB1416566C}" type="slidenum">
              <a:rPr kumimoji="0" lang="en-US" smtClean="0"/>
              <a:pPr/>
              <a:t>‹#›</a:t>
            </a:fld>
            <a:endParaRPr kumimoji="0" lang="en-US" sz="1000" dirty="0">
              <a:solidFill>
                <a:schemeClr val="tx2">
                  <a:shade val="50000"/>
                </a:scheme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ebi.ac.uk/Tools/webservices/services/wublast" TargetMode="External"/><Relationship Id="rId2" Type="http://schemas.openxmlformats.org/officeDocument/2006/relationships/hyperlink" Target="http://blast.ncbi.nlm.nih.gov/Blast.cgi"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creativecommons.org/licenses/by/3.0/" TargetMode="External"/><Relationship Id="rId1" Type="http://schemas.openxmlformats.org/officeDocument/2006/relationships/slideLayout" Target="../slideLayouts/slideLayout2.xml"/><Relationship Id="rId4" Type="http://schemas.openxmlformats.org/officeDocument/2006/relationships/hyperlink" Target="http://research.microsoft.com/bio"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microsoft.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Web Services</a:t>
            </a:r>
            <a:endParaRPr lang="en-US" dirty="0"/>
          </a:p>
        </p:txBody>
      </p:sp>
      <p:sp>
        <p:nvSpPr>
          <p:cNvPr id="4" name="Subtitle 3"/>
          <p:cNvSpPr>
            <a:spLocks noGrp="1"/>
          </p:cNvSpPr>
          <p:nvPr>
            <p:ph type="subTitle" idx="1"/>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support in </a:t>
            </a:r>
            <a:r>
              <a:rPr lang="en-US" dirty="0" smtClean="0"/>
              <a:t>.NET Bio</a:t>
            </a:r>
            <a:endParaRPr lang="en-US" dirty="0"/>
          </a:p>
        </p:txBody>
      </p:sp>
      <p:sp>
        <p:nvSpPr>
          <p:cNvPr id="3" name="Content Placeholder 2"/>
          <p:cNvSpPr>
            <a:spLocks noGrp="1"/>
          </p:cNvSpPr>
          <p:nvPr>
            <p:ph idx="1"/>
          </p:nvPr>
        </p:nvSpPr>
        <p:spPr>
          <a:xfrm>
            <a:off x="457200" y="1600200"/>
            <a:ext cx="8229600" cy="3429000"/>
          </a:xfrm>
        </p:spPr>
        <p:txBody>
          <a:bodyPr/>
          <a:lstStyle/>
          <a:p>
            <a:r>
              <a:rPr lang="en-US" dirty="0" smtClean="0"/>
              <a:t>.NET Bio </a:t>
            </a:r>
            <a:r>
              <a:rPr lang="en-US" dirty="0" smtClean="0"/>
              <a:t>defines a simplified web service architecture</a:t>
            </a:r>
          </a:p>
          <a:p>
            <a:pPr lvl="1"/>
            <a:r>
              <a:rPr lang="en-US" dirty="0" smtClean="0"/>
              <a:t>based on </a:t>
            </a:r>
            <a:r>
              <a:rPr lang="en-US" b="1" dirty="0" err="1" smtClean="0">
                <a:latin typeface="Consolas" pitchFamily="49" charset="0"/>
                <a:cs typeface="Consolas" pitchFamily="49" charset="0"/>
              </a:rPr>
              <a:t>WebRequest</a:t>
            </a:r>
            <a:r>
              <a:rPr lang="en-US" dirty="0" smtClean="0"/>
              <a:t> – WCF not required</a:t>
            </a:r>
            <a:r>
              <a:rPr lang="en-US" baseline="30000" dirty="0" smtClean="0"/>
              <a:t>[1]</a:t>
            </a:r>
          </a:p>
          <a:p>
            <a:pPr lvl="1"/>
            <a:r>
              <a:rPr lang="en-US" dirty="0" smtClean="0"/>
              <a:t>contained in </a:t>
            </a:r>
            <a:r>
              <a:rPr lang="en-US" b="1" dirty="0" err="1" smtClean="0">
                <a:latin typeface="Consolas" pitchFamily="49" charset="0"/>
                <a:cs typeface="Consolas" pitchFamily="49" charset="0"/>
              </a:rPr>
              <a:t>Bio.Web</a:t>
            </a:r>
            <a:r>
              <a:rPr lang="en-US" dirty="0" smtClean="0"/>
              <a:t> namespace, core support part of </a:t>
            </a:r>
            <a:r>
              <a:rPr lang="en-US" b="1" dirty="0" smtClean="0">
                <a:latin typeface="Consolas" pitchFamily="49" charset="0"/>
                <a:cs typeface="Consolas" pitchFamily="49" charset="0"/>
              </a:rPr>
              <a:t>Bio.dll</a:t>
            </a:r>
            <a:endParaRPr lang="en-US" dirty="0" smtClean="0"/>
          </a:p>
          <a:p>
            <a:pPr lvl="1"/>
            <a:r>
              <a:rPr lang="en-US" dirty="0" smtClean="0"/>
              <a:t>defines name, description and configuration for calling services</a:t>
            </a:r>
          </a:p>
          <a:p>
            <a:pPr lvl="1"/>
            <a:r>
              <a:rPr lang="en-US" dirty="0" smtClean="0"/>
              <a:t>each specific web service type extends this interface</a:t>
            </a:r>
          </a:p>
          <a:p>
            <a:r>
              <a:rPr lang="en-US" dirty="0" smtClean="0"/>
              <a:t>.NET Bio </a:t>
            </a:r>
            <a:r>
              <a:rPr lang="en-US" dirty="0" smtClean="0"/>
              <a:t>provides two specific web service types</a:t>
            </a:r>
          </a:p>
          <a:p>
            <a:pPr lvl="1"/>
            <a:r>
              <a:rPr lang="en-US" dirty="0" smtClean="0">
                <a:solidFill>
                  <a:srgbClr val="0070C0"/>
                </a:solidFill>
              </a:rPr>
              <a:t>BLAST</a:t>
            </a:r>
            <a:r>
              <a:rPr lang="en-US" dirty="0" smtClean="0"/>
              <a:t> – </a:t>
            </a:r>
            <a:r>
              <a:rPr lang="en-US" b="1" dirty="0" err="1" smtClean="0">
                <a:latin typeface="Consolas" pitchFamily="49" charset="0"/>
                <a:cs typeface="Consolas" pitchFamily="49" charset="0"/>
              </a:rPr>
              <a:t>Bio.Web.Blast.IBlastServiceHandler</a:t>
            </a:r>
            <a:endParaRPr lang="en-US" b="1" dirty="0" smtClean="0">
              <a:latin typeface="Consolas" pitchFamily="49" charset="0"/>
              <a:cs typeface="Consolas" pitchFamily="49" charset="0"/>
            </a:endParaRPr>
          </a:p>
          <a:p>
            <a:pPr lvl="1"/>
            <a:r>
              <a:rPr lang="en-US" dirty="0" err="1" smtClean="0">
                <a:solidFill>
                  <a:srgbClr val="0070C0"/>
                </a:solidFill>
              </a:rPr>
              <a:t>ClustalW</a:t>
            </a:r>
            <a:r>
              <a:rPr lang="en-US" dirty="0" smtClean="0">
                <a:solidFill>
                  <a:srgbClr val="0070C0"/>
                </a:solidFill>
              </a:rPr>
              <a:t> </a:t>
            </a:r>
            <a:r>
              <a:rPr lang="en-US" dirty="0" smtClean="0"/>
              <a:t>– </a:t>
            </a:r>
            <a:r>
              <a:rPr lang="en-US" b="1" dirty="0" err="1" smtClean="0">
                <a:latin typeface="Consolas" pitchFamily="49" charset="0"/>
                <a:cs typeface="Consolas" pitchFamily="49" charset="0"/>
              </a:rPr>
              <a:t>Bio.Web.ClustalW.IClustalWServiceHandler</a:t>
            </a:r>
            <a:endParaRPr lang="en-US" b="1" dirty="0">
              <a:latin typeface="Consolas" pitchFamily="49" charset="0"/>
              <a:cs typeface="Consolas" pitchFamily="49" charset="0"/>
            </a:endParaRPr>
          </a:p>
        </p:txBody>
      </p:sp>
    </p:spTree>
    <p:extLst>
      <p:ext uri="{BB962C8B-B14F-4D97-AF65-F5344CB8AC3E}">
        <p14:creationId xmlns:p14="http://schemas.microsoft.com/office/powerpoint/2010/main" val="38196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BLAST services</a:t>
            </a:r>
            <a:endParaRPr lang="en-US" dirty="0"/>
          </a:p>
        </p:txBody>
      </p:sp>
      <p:sp>
        <p:nvSpPr>
          <p:cNvPr id="3" name="Content Placeholder 2"/>
          <p:cNvSpPr>
            <a:spLocks noGrp="1"/>
          </p:cNvSpPr>
          <p:nvPr>
            <p:ph idx="1"/>
          </p:nvPr>
        </p:nvSpPr>
        <p:spPr>
          <a:xfrm>
            <a:off x="457200" y="1600200"/>
            <a:ext cx="8534400" cy="5181600"/>
          </a:xfrm>
        </p:spPr>
        <p:txBody>
          <a:bodyPr>
            <a:noAutofit/>
          </a:bodyPr>
          <a:lstStyle/>
          <a:p>
            <a:r>
              <a:rPr lang="en-US" dirty="0" smtClean="0"/>
              <a:t>BLAST provides algorithm for comparing sequences</a:t>
            </a:r>
          </a:p>
          <a:p>
            <a:pPr lvl="1"/>
            <a:r>
              <a:rPr lang="en-US" dirty="0" smtClean="0"/>
              <a:t>allows researchers to identify sequences that resemble query</a:t>
            </a:r>
          </a:p>
          <a:p>
            <a:pPr lvl="1"/>
            <a:r>
              <a:rPr lang="en-US" dirty="0" smtClean="0"/>
              <a:t>input is typical a set of sequence(s)</a:t>
            </a:r>
          </a:p>
          <a:p>
            <a:pPr lvl="1"/>
            <a:r>
              <a:rPr lang="en-US" dirty="0" smtClean="0"/>
              <a:t>output varies – HTML, plain text, or XML (used for services)</a:t>
            </a:r>
          </a:p>
          <a:p>
            <a:pPr lvl="1"/>
            <a:r>
              <a:rPr lang="en-US" dirty="0"/>
              <a:t>defined by </a:t>
            </a:r>
            <a:r>
              <a:rPr lang="en-US" b="1" dirty="0" err="1">
                <a:latin typeface="Consolas" pitchFamily="49" charset="0"/>
                <a:cs typeface="Consolas" pitchFamily="49" charset="0"/>
              </a:rPr>
              <a:t>IBlastWebServiceHandler</a:t>
            </a:r>
            <a:endParaRPr lang="en-US" b="1" dirty="0">
              <a:latin typeface="Consolas" pitchFamily="49" charset="0"/>
              <a:cs typeface="Consolas" pitchFamily="49" charset="0"/>
            </a:endParaRPr>
          </a:p>
          <a:p>
            <a:endParaRPr lang="en-US" dirty="0" smtClean="0"/>
          </a:p>
          <a:p>
            <a:endParaRPr lang="en-US" dirty="0"/>
          </a:p>
          <a:p>
            <a:endParaRPr lang="en-US" dirty="0" smtClean="0"/>
          </a:p>
          <a:p>
            <a:endParaRPr lang="en-US" dirty="0"/>
          </a:p>
          <a:p>
            <a:endParaRPr lang="en-US" dirty="0" smtClean="0"/>
          </a:p>
          <a:p>
            <a:endParaRPr lang="en-US"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037" y="3733800"/>
            <a:ext cx="8543925" cy="273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4386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BLAST service implementations</a:t>
            </a:r>
            <a:endParaRPr lang="en-US" dirty="0"/>
          </a:p>
        </p:txBody>
      </p:sp>
      <p:sp>
        <p:nvSpPr>
          <p:cNvPr id="3" name="Content Placeholder 2"/>
          <p:cNvSpPr>
            <a:spLocks noGrp="1"/>
          </p:cNvSpPr>
          <p:nvPr>
            <p:ph idx="1"/>
          </p:nvPr>
        </p:nvSpPr>
        <p:spPr>
          <a:xfrm>
            <a:off x="457200" y="1600200"/>
            <a:ext cx="8534400" cy="3276600"/>
          </a:xfrm>
        </p:spPr>
        <p:txBody>
          <a:bodyPr>
            <a:noAutofit/>
          </a:bodyPr>
          <a:lstStyle/>
          <a:p>
            <a:r>
              <a:rPr lang="en-US" dirty="0" smtClean="0"/>
              <a:t>Several implementations of BLAST available online</a:t>
            </a:r>
          </a:p>
          <a:p>
            <a:pPr lvl="1"/>
            <a:r>
              <a:rPr lang="en-US" dirty="0" smtClean="0"/>
              <a:t>NCBI </a:t>
            </a:r>
            <a:r>
              <a:rPr lang="en-US" dirty="0"/>
              <a:t>BLAST (</a:t>
            </a:r>
            <a:r>
              <a:rPr lang="en-US" dirty="0">
                <a:hlinkClick r:id="rId2"/>
              </a:rPr>
              <a:t>http://</a:t>
            </a:r>
            <a:r>
              <a:rPr lang="en-US" dirty="0" smtClean="0">
                <a:hlinkClick r:id="rId2"/>
              </a:rPr>
              <a:t>blast.ncbi.nlm.nih.gov/Blast.cgi</a:t>
            </a:r>
            <a:r>
              <a:rPr lang="en-US" dirty="0" smtClean="0"/>
              <a:t>)</a:t>
            </a:r>
          </a:p>
          <a:p>
            <a:pPr lvl="1"/>
            <a:r>
              <a:rPr lang="en-US" dirty="0" smtClean="0"/>
              <a:t>EBI WU-BLAST (</a:t>
            </a:r>
            <a:r>
              <a:rPr lang="en-US" dirty="0">
                <a:hlinkClick r:id="rId3"/>
              </a:rPr>
              <a:t>http://</a:t>
            </a:r>
            <a:r>
              <a:rPr lang="en-US" dirty="0" smtClean="0">
                <a:hlinkClick r:id="rId3"/>
              </a:rPr>
              <a:t>www.ebi.ac.uk/Tools/webservices/services/wublast</a:t>
            </a:r>
            <a:r>
              <a:rPr lang="en-US" dirty="0" smtClean="0"/>
              <a:t>)</a:t>
            </a:r>
          </a:p>
          <a:p>
            <a:pPr lvl="1"/>
            <a:r>
              <a:rPr lang="en-US" dirty="0" smtClean="0"/>
              <a:t>Windows Azure reference implementation</a:t>
            </a:r>
          </a:p>
          <a:p>
            <a:r>
              <a:rPr lang="en-US" dirty="0" smtClean="0"/>
              <a:t>.NET Bio </a:t>
            </a:r>
            <a:r>
              <a:rPr lang="en-US" dirty="0" smtClean="0"/>
              <a:t>implements concrete support in extension DLL</a:t>
            </a:r>
          </a:p>
          <a:p>
            <a:pPr lvl="1"/>
            <a:r>
              <a:rPr lang="en-US" b="1" dirty="0" smtClean="0">
                <a:latin typeface="Consolas" pitchFamily="49" charset="0"/>
                <a:cs typeface="Consolas" pitchFamily="49" charset="0"/>
              </a:rPr>
              <a:t>Bio.WebServiceHandlers.dll</a:t>
            </a:r>
          </a:p>
          <a:p>
            <a:r>
              <a:rPr lang="en-US" dirty="0" smtClean="0"/>
              <a:t>Can use types directly, or locate them dynamically</a:t>
            </a:r>
          </a:p>
          <a:p>
            <a:pPr lvl="1"/>
            <a:r>
              <a:rPr lang="en-US" b="1" dirty="0" err="1" smtClean="0">
                <a:latin typeface="Consolas" pitchFamily="49" charset="0"/>
                <a:cs typeface="Consolas" pitchFamily="49" charset="0"/>
              </a:rPr>
              <a:t>Bio.Web.WebServices</a:t>
            </a:r>
            <a:r>
              <a:rPr lang="en-US" b="1" dirty="0" smtClean="0"/>
              <a:t> </a:t>
            </a:r>
            <a:r>
              <a:rPr lang="en-US" dirty="0" smtClean="0"/>
              <a:t>static class provides </a:t>
            </a:r>
            <a:r>
              <a:rPr lang="en-US" dirty="0" err="1" smtClean="0">
                <a:solidFill>
                  <a:srgbClr val="FF0000"/>
                </a:solidFill>
              </a:rPr>
              <a:t>accessors</a:t>
            </a:r>
            <a:endParaRPr lang="en-US" dirty="0" smtClean="0">
              <a:solidFill>
                <a:srgbClr val="FF0000"/>
              </a:solidFill>
            </a:endParaRPr>
          </a:p>
        </p:txBody>
      </p:sp>
      <p:sp>
        <p:nvSpPr>
          <p:cNvPr id="4" name="TextBox 3"/>
          <p:cNvSpPr txBox="1"/>
          <p:nvPr/>
        </p:nvSpPr>
        <p:spPr>
          <a:xfrm>
            <a:off x="533400" y="5105400"/>
            <a:ext cx="8153400"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b="1" dirty="0" err="1" smtClean="0">
                <a:latin typeface="Consolas" pitchFamily="49" charset="0"/>
                <a:cs typeface="Consolas" pitchFamily="49" charset="0"/>
              </a:rPr>
              <a:t>foreach</a:t>
            </a:r>
            <a:r>
              <a:rPr lang="en-US" b="1" dirty="0" smtClean="0">
                <a:latin typeface="Consolas" pitchFamily="49" charset="0"/>
                <a:cs typeface="Consolas" pitchFamily="49" charset="0"/>
              </a:rPr>
              <a:t> (</a:t>
            </a:r>
            <a:r>
              <a:rPr lang="en-US" b="1" dirty="0" err="1" smtClean="0">
                <a:latin typeface="Consolas" pitchFamily="49" charset="0"/>
                <a:cs typeface="Consolas" pitchFamily="49" charset="0"/>
              </a:rPr>
              <a:t>IBlastServiceHandler</a:t>
            </a:r>
            <a:r>
              <a:rPr lang="en-US" b="1" dirty="0" smtClean="0">
                <a:latin typeface="Consolas" pitchFamily="49" charset="0"/>
                <a:cs typeface="Consolas" pitchFamily="49" charset="0"/>
              </a:rPr>
              <a:t> handler in </a:t>
            </a:r>
            <a:r>
              <a:rPr lang="en-US" b="1" dirty="0" err="1" smtClean="0">
                <a:solidFill>
                  <a:srgbClr val="FF0000"/>
                </a:solidFill>
                <a:latin typeface="Consolas" pitchFamily="49" charset="0"/>
                <a:cs typeface="Consolas" pitchFamily="49" charset="0"/>
              </a:rPr>
              <a:t>WebServices.All</a:t>
            </a:r>
            <a:r>
              <a:rPr lang="en-US" b="1" dirty="0" smtClean="0">
                <a:latin typeface="Consolas" pitchFamily="49" charset="0"/>
                <a:cs typeface="Consolas" pitchFamily="49" charset="0"/>
              </a:rPr>
              <a:t>)</a:t>
            </a:r>
            <a:br>
              <a:rPr lang="en-US" b="1" dirty="0" smtClean="0">
                <a:latin typeface="Consolas" pitchFamily="49" charset="0"/>
                <a:cs typeface="Consolas" pitchFamily="49" charset="0"/>
              </a:rPr>
            </a:br>
            <a:r>
              <a:rPr lang="en-US" b="1" dirty="0" smtClean="0">
                <a:latin typeface="Consolas" pitchFamily="49" charset="0"/>
                <a:cs typeface="Consolas" pitchFamily="49" charset="0"/>
              </a:rPr>
              <a:t>{</a:t>
            </a:r>
          </a:p>
          <a:p>
            <a:r>
              <a:rPr lang="en-US" b="1" dirty="0">
                <a:latin typeface="Consolas" pitchFamily="49" charset="0"/>
                <a:cs typeface="Consolas" pitchFamily="49" charset="0"/>
              </a:rPr>
              <a:t> </a:t>
            </a:r>
            <a:r>
              <a:rPr lang="en-US" b="1" dirty="0" smtClean="0">
                <a:latin typeface="Consolas" pitchFamily="49" charset="0"/>
                <a:cs typeface="Consolas" pitchFamily="49" charset="0"/>
              </a:rPr>
              <a:t>  …</a:t>
            </a:r>
            <a:br>
              <a:rPr lang="en-US" b="1" dirty="0" smtClean="0">
                <a:latin typeface="Consolas" pitchFamily="49" charset="0"/>
                <a:cs typeface="Consolas" pitchFamily="49" charset="0"/>
              </a:rPr>
            </a:br>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Tree>
    <p:extLst>
      <p:ext uri="{BB962C8B-B14F-4D97-AF65-F5344CB8AC3E}">
        <p14:creationId xmlns:p14="http://schemas.microsoft.com/office/powerpoint/2010/main" val="1852599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Invoking BLAST services with </a:t>
            </a:r>
            <a:r>
              <a:rPr lang="en-US" dirty="0" smtClean="0"/>
              <a:t>.NET Bio</a:t>
            </a:r>
            <a:endParaRPr lang="en-US" dirty="0"/>
          </a:p>
        </p:txBody>
      </p:sp>
      <p:sp>
        <p:nvSpPr>
          <p:cNvPr id="3" name="Content Placeholder 2"/>
          <p:cNvSpPr>
            <a:spLocks noGrp="1"/>
          </p:cNvSpPr>
          <p:nvPr>
            <p:ph idx="1"/>
          </p:nvPr>
        </p:nvSpPr>
        <p:spPr>
          <a:xfrm>
            <a:off x="457200" y="1600200"/>
            <a:ext cx="8229600" cy="1676400"/>
          </a:xfrm>
        </p:spPr>
        <p:txBody>
          <a:bodyPr/>
          <a:lstStyle/>
          <a:p>
            <a:r>
              <a:rPr lang="en-US" dirty="0" err="1" smtClean="0">
                <a:latin typeface="Consolas" pitchFamily="49" charset="0"/>
                <a:cs typeface="Consolas" pitchFamily="49" charset="0"/>
              </a:rPr>
              <a:t>NCBIBlastHandler</a:t>
            </a:r>
            <a:r>
              <a:rPr lang="en-US" dirty="0" smtClean="0"/>
              <a:t> class supports calling NCBI BLAST service</a:t>
            </a:r>
          </a:p>
          <a:p>
            <a:pPr lvl="1"/>
            <a:r>
              <a:rPr lang="en-US" dirty="0" smtClean="0"/>
              <a:t>included in </a:t>
            </a:r>
            <a:r>
              <a:rPr lang="en-US" b="1" dirty="0" err="1" smtClean="0">
                <a:latin typeface="Consolas" pitchFamily="49" charset="0"/>
                <a:cs typeface="Consolas" pitchFamily="49" charset="0"/>
              </a:rPr>
              <a:t>Bio.WebServiceHandlers</a:t>
            </a:r>
            <a:r>
              <a:rPr lang="en-US" dirty="0" smtClean="0"/>
              <a:t> assembly</a:t>
            </a:r>
          </a:p>
          <a:p>
            <a:pPr lvl="1"/>
            <a:r>
              <a:rPr lang="en-US" dirty="0" smtClean="0"/>
              <a:t>can be called </a:t>
            </a:r>
            <a:r>
              <a:rPr lang="en-US" dirty="0" smtClean="0">
                <a:solidFill>
                  <a:srgbClr val="FF0000"/>
                </a:solidFill>
              </a:rPr>
              <a:t>synchronously</a:t>
            </a:r>
            <a:r>
              <a:rPr lang="en-US" dirty="0" smtClean="0"/>
              <a:t> or asynchronously (preferred)</a:t>
            </a:r>
          </a:p>
          <a:p>
            <a:pPr lvl="1"/>
            <a:r>
              <a:rPr lang="en-US" dirty="0" smtClean="0"/>
              <a:t>takes input sequence(s) and returns </a:t>
            </a:r>
            <a:r>
              <a:rPr lang="en-US" b="1" dirty="0" err="1" smtClean="0">
                <a:latin typeface="Consolas" pitchFamily="49" charset="0"/>
                <a:cs typeface="Consolas" pitchFamily="49" charset="0"/>
              </a:rPr>
              <a:t>IList</a:t>
            </a:r>
            <a:r>
              <a:rPr lang="en-US" b="1" dirty="0" smtClean="0">
                <a:latin typeface="Consolas" pitchFamily="49" charset="0"/>
                <a:cs typeface="Consolas" pitchFamily="49" charset="0"/>
              </a:rPr>
              <a:t>&lt;</a:t>
            </a:r>
            <a:r>
              <a:rPr lang="en-US" b="1" dirty="0" err="1" smtClean="0">
                <a:latin typeface="Consolas" pitchFamily="49" charset="0"/>
                <a:cs typeface="Consolas" pitchFamily="49" charset="0"/>
              </a:rPr>
              <a:t>BlastResult</a:t>
            </a:r>
            <a:r>
              <a:rPr lang="en-US" b="1" dirty="0" smtClean="0">
                <a:latin typeface="Consolas" pitchFamily="49" charset="0"/>
                <a:cs typeface="Consolas" pitchFamily="49" charset="0"/>
              </a:rPr>
              <a:t>&gt;</a:t>
            </a:r>
          </a:p>
        </p:txBody>
      </p:sp>
      <p:sp>
        <p:nvSpPr>
          <p:cNvPr id="4" name="TextBox 3"/>
          <p:cNvSpPr txBox="1"/>
          <p:nvPr/>
        </p:nvSpPr>
        <p:spPr>
          <a:xfrm>
            <a:off x="274320" y="3276600"/>
            <a:ext cx="8610600" cy="286232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sequence = ...;</a:t>
            </a:r>
          </a:p>
          <a:p>
            <a:r>
              <a:rPr lang="en-US" dirty="0" err="1" smtClean="0">
                <a:latin typeface="Consolas" pitchFamily="49" charset="0"/>
                <a:cs typeface="Consolas" pitchFamily="49" charset="0"/>
              </a:rPr>
              <a:t>IBlastServiceHandler</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ncbi</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WebServices.NcbiBlast</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if (</a:t>
            </a:r>
            <a:r>
              <a:rPr lang="en-US" dirty="0" err="1" smtClean="0">
                <a:latin typeface="Consolas" pitchFamily="49" charset="0"/>
                <a:cs typeface="Consolas" pitchFamily="49" charset="0"/>
              </a:rPr>
              <a:t>ncbi</a:t>
            </a:r>
            <a:r>
              <a:rPr lang="en-US" dirty="0" smtClean="0">
                <a:latin typeface="Consolas" pitchFamily="49" charset="0"/>
                <a:cs typeface="Consolas" pitchFamily="49" charset="0"/>
              </a:rPr>
              <a:t> != null)</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BlastParameters</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bp</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GetBlastParameters</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   string </a:t>
            </a:r>
            <a:r>
              <a:rPr lang="en-US" dirty="0" err="1" smtClean="0">
                <a:latin typeface="Consolas" pitchFamily="49" charset="0"/>
                <a:cs typeface="Consolas" pitchFamily="49" charset="0"/>
              </a:rPr>
              <a:t>jobKey</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ncbi.SubmitRequest</a:t>
            </a:r>
            <a:r>
              <a:rPr lang="en-US" dirty="0" smtClean="0">
                <a:latin typeface="Consolas" pitchFamily="49" charset="0"/>
                <a:cs typeface="Consolas" pitchFamily="49" charset="0"/>
              </a:rPr>
              <a:t>(sequence, </a:t>
            </a:r>
            <a:r>
              <a:rPr lang="en-US" dirty="0" err="1" smtClean="0">
                <a:latin typeface="Consolas" pitchFamily="49" charset="0"/>
                <a:cs typeface="Consolas" pitchFamily="49" charset="0"/>
              </a:rPr>
              <a:t>bp</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IList</a:t>
            </a:r>
            <a:r>
              <a:rPr lang="en-US" dirty="0" smtClean="0">
                <a:latin typeface="Consolas" pitchFamily="49" charset="0"/>
                <a:cs typeface="Consolas" pitchFamily="49" charset="0"/>
              </a:rPr>
              <a:t>&lt;</a:t>
            </a:r>
            <a:r>
              <a:rPr lang="en-US" dirty="0" err="1" smtClean="0">
                <a:latin typeface="Consolas" pitchFamily="49" charset="0"/>
                <a:cs typeface="Consolas" pitchFamily="49" charset="0"/>
              </a:rPr>
              <a:t>BlastResult</a:t>
            </a:r>
            <a:r>
              <a:rPr lang="en-US" dirty="0" smtClean="0">
                <a:latin typeface="Consolas" pitchFamily="49" charset="0"/>
                <a:cs typeface="Consolas" pitchFamily="49" charset="0"/>
              </a:rPr>
              <a:t>&gt; results = </a:t>
            </a:r>
            <a:r>
              <a:rPr lang="en-US" dirty="0" err="1" smtClean="0">
                <a:solidFill>
                  <a:srgbClr val="FF0000"/>
                </a:solidFill>
                <a:latin typeface="Consolas" pitchFamily="49" charset="0"/>
                <a:cs typeface="Consolas" pitchFamily="49" charset="0"/>
              </a:rPr>
              <a:t>ncbi.FetchResultsSync</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jobKey</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bp</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ProcessResults</a:t>
            </a:r>
            <a:r>
              <a:rPr lang="en-US" dirty="0" smtClean="0">
                <a:latin typeface="Consolas" pitchFamily="49" charset="0"/>
                <a:cs typeface="Consolas" pitchFamily="49" charset="0"/>
              </a:rPr>
              <a:t>(results);</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5" name="TextBox 4"/>
          <p:cNvSpPr txBox="1"/>
          <p:nvPr/>
        </p:nvSpPr>
        <p:spPr>
          <a:xfrm>
            <a:off x="152400" y="6324600"/>
            <a:ext cx="8534400" cy="381000"/>
          </a:xfrm>
          <a:prstGeom prst="rect">
            <a:avLst/>
          </a:prstGeom>
          <a:noFill/>
        </p:spPr>
        <p:txBody>
          <a:bodyPr wrap="square" rtlCol="0">
            <a:spAutoFit/>
          </a:bodyPr>
          <a:lstStyle/>
          <a:p>
            <a:r>
              <a:rPr lang="en-US" dirty="0" smtClean="0">
                <a:latin typeface="Arial" pitchFamily="34" charset="0"/>
                <a:cs typeface="Arial" pitchFamily="34" charset="0"/>
              </a:rPr>
              <a:t>be aware that each call can throw </a:t>
            </a:r>
            <a:r>
              <a:rPr lang="en-US" b="1" dirty="0" smtClean="0">
                <a:latin typeface="Consolas" pitchFamily="49" charset="0"/>
                <a:cs typeface="Consolas" pitchFamily="49" charset="0"/>
              </a:rPr>
              <a:t>Exceptions</a:t>
            </a:r>
            <a:r>
              <a:rPr lang="en-US" dirty="0" smtClean="0">
                <a:latin typeface="Arial" pitchFamily="34" charset="0"/>
                <a:cs typeface="Arial" pitchFamily="34" charset="0"/>
              </a:rPr>
              <a:t> to report errors</a:t>
            </a:r>
            <a:endParaRPr lang="en-US" dirty="0">
              <a:latin typeface="Arial" pitchFamily="34" charset="0"/>
              <a:cs typeface="Arial" pitchFamily="34" charset="0"/>
            </a:endParaRPr>
          </a:p>
        </p:txBody>
      </p:sp>
      <p:cxnSp>
        <p:nvCxnSpPr>
          <p:cNvPr id="7" name="Straight Arrow Connector 6"/>
          <p:cNvCxnSpPr/>
          <p:nvPr/>
        </p:nvCxnSpPr>
        <p:spPr>
          <a:xfrm flipV="1">
            <a:off x="4648200" y="5562600"/>
            <a:ext cx="0" cy="7620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608256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Blast Parameters</a:t>
            </a:r>
            <a:endParaRPr lang="en-US" dirty="0"/>
          </a:p>
        </p:txBody>
      </p:sp>
      <p:sp>
        <p:nvSpPr>
          <p:cNvPr id="3" name="Content Placeholder 2"/>
          <p:cNvSpPr>
            <a:spLocks noGrp="1"/>
          </p:cNvSpPr>
          <p:nvPr>
            <p:ph idx="1"/>
          </p:nvPr>
        </p:nvSpPr>
        <p:spPr>
          <a:xfrm>
            <a:off x="457200" y="1600200"/>
            <a:ext cx="8229600" cy="2743200"/>
          </a:xfrm>
        </p:spPr>
        <p:txBody>
          <a:bodyPr>
            <a:normAutofit/>
          </a:bodyPr>
          <a:lstStyle/>
          <a:p>
            <a:r>
              <a:rPr lang="en-US" dirty="0" smtClean="0"/>
              <a:t>BLAST services take parameters to control processing</a:t>
            </a:r>
          </a:p>
          <a:p>
            <a:pPr lvl="1"/>
            <a:r>
              <a:rPr lang="en-US" dirty="0" smtClean="0"/>
              <a:t>algorithm to run (</a:t>
            </a:r>
            <a:r>
              <a:rPr lang="en-US" dirty="0" err="1" smtClean="0"/>
              <a:t>blastn</a:t>
            </a:r>
            <a:r>
              <a:rPr lang="en-US" dirty="0" smtClean="0"/>
              <a:t>, </a:t>
            </a:r>
            <a:r>
              <a:rPr lang="en-US" dirty="0" err="1" smtClean="0"/>
              <a:t>blastp</a:t>
            </a:r>
            <a:r>
              <a:rPr lang="en-US" dirty="0" smtClean="0"/>
              <a:t>, </a:t>
            </a:r>
            <a:r>
              <a:rPr lang="en-US" dirty="0" err="1" smtClean="0"/>
              <a:t>blastx</a:t>
            </a:r>
            <a:r>
              <a:rPr lang="en-US" dirty="0" smtClean="0"/>
              <a:t>, etc.)</a:t>
            </a:r>
          </a:p>
          <a:p>
            <a:pPr lvl="1"/>
            <a:r>
              <a:rPr lang="en-US" dirty="0" smtClean="0"/>
              <a:t>database to work against (Database)</a:t>
            </a:r>
          </a:p>
          <a:p>
            <a:pPr lvl="1"/>
            <a:r>
              <a:rPr lang="en-US" dirty="0" smtClean="0"/>
              <a:t>threshold for reporting matches (Expect)</a:t>
            </a:r>
          </a:p>
          <a:p>
            <a:pPr lvl="1"/>
            <a:r>
              <a:rPr lang="en-US" dirty="0" smtClean="0"/>
              <a:t>…</a:t>
            </a:r>
          </a:p>
          <a:p>
            <a:r>
              <a:rPr lang="en-US" dirty="0" smtClean="0"/>
              <a:t>Defined per-service, but lots of commonality</a:t>
            </a:r>
          </a:p>
          <a:p>
            <a:pPr lvl="1"/>
            <a:r>
              <a:rPr lang="en-US" dirty="0" smtClean="0"/>
              <a:t>read specific docs for service being invoked for proper values</a:t>
            </a:r>
            <a:endParaRPr lang="en-US" dirty="0"/>
          </a:p>
        </p:txBody>
      </p:sp>
      <p:sp>
        <p:nvSpPr>
          <p:cNvPr id="4" name="TextBox 3"/>
          <p:cNvSpPr txBox="1"/>
          <p:nvPr/>
        </p:nvSpPr>
        <p:spPr>
          <a:xfrm>
            <a:off x="228600" y="4321076"/>
            <a:ext cx="4953000" cy="2308324"/>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err="1" smtClean="0">
                <a:latin typeface="Consolas" pitchFamily="49" charset="0"/>
                <a:cs typeface="Consolas" pitchFamily="49" charset="0"/>
              </a:rPr>
              <a:t>BlastParameters</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GetBlastParameters</a:t>
            </a:r>
            <a:r>
              <a:rPr lang="en-US" dirty="0" smtClean="0">
                <a:latin typeface="Consolas" pitchFamily="49" charset="0"/>
                <a:cs typeface="Consolas" pitchFamily="49" charset="0"/>
              </a:rPr>
              <a:t>()</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bp</a:t>
            </a:r>
            <a:r>
              <a:rPr lang="en-US" dirty="0" smtClean="0">
                <a:latin typeface="Consolas" pitchFamily="49" charset="0"/>
                <a:cs typeface="Consolas" pitchFamily="49" charset="0"/>
              </a:rPr>
              <a:t> = new </a:t>
            </a:r>
            <a:r>
              <a:rPr lang="en-US" dirty="0" err="1" smtClean="0">
                <a:latin typeface="Consolas" pitchFamily="49" charset="0"/>
                <a:cs typeface="Consolas" pitchFamily="49" charset="0"/>
              </a:rPr>
              <a:t>BlastParameters</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bp.Add</a:t>
            </a:r>
            <a:r>
              <a:rPr lang="en-US" dirty="0" smtClean="0">
                <a:latin typeface="Consolas" pitchFamily="49" charset="0"/>
                <a:cs typeface="Consolas" pitchFamily="49" charset="0"/>
              </a:rPr>
              <a:t>("Program", "</a:t>
            </a:r>
            <a:r>
              <a:rPr lang="en-US" dirty="0" err="1" smtClean="0">
                <a:latin typeface="Consolas" pitchFamily="49" charset="0"/>
                <a:cs typeface="Consolas" pitchFamily="49" charset="0"/>
              </a:rPr>
              <a:t>blastn</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bp.Add</a:t>
            </a:r>
            <a:r>
              <a:rPr lang="en-US" dirty="0" smtClean="0">
                <a:latin typeface="Consolas" pitchFamily="49" charset="0"/>
                <a:cs typeface="Consolas" pitchFamily="49" charset="0"/>
              </a:rPr>
              <a:t>("Database", "nr");</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bp.Add</a:t>
            </a:r>
            <a:r>
              <a:rPr lang="en-US" dirty="0" smtClean="0">
                <a:latin typeface="Consolas" pitchFamily="49" charset="0"/>
                <a:cs typeface="Consolas" pitchFamily="49" charset="0"/>
              </a:rPr>
              <a:t>("Expect", "10.0");</a:t>
            </a:r>
          </a:p>
          <a:p>
            <a:r>
              <a:rPr lang="en-US" dirty="0">
                <a:latin typeface="Consolas" pitchFamily="49" charset="0"/>
                <a:cs typeface="Consolas" pitchFamily="49" charset="0"/>
              </a:rPr>
              <a:t> </a:t>
            </a:r>
            <a:r>
              <a:rPr lang="en-US" dirty="0" smtClean="0">
                <a:latin typeface="Consolas" pitchFamily="49" charset="0"/>
                <a:cs typeface="Consolas" pitchFamily="49" charset="0"/>
              </a:rPr>
              <a:t>  return </a:t>
            </a:r>
            <a:r>
              <a:rPr lang="en-US" dirty="0" err="1" smtClean="0">
                <a:latin typeface="Consolas" pitchFamily="49" charset="0"/>
                <a:cs typeface="Consolas" pitchFamily="49" charset="0"/>
              </a:rPr>
              <a:t>bp</a:t>
            </a:r>
            <a:r>
              <a:rPr lang="en-US" dirty="0" smtClean="0">
                <a:latin typeface="Consolas" pitchFamily="49" charset="0"/>
                <a:cs typeface="Consolas" pitchFamily="49" charset="0"/>
              </a:rPr>
              <a:t>;</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5" name="TextBox 4"/>
          <p:cNvSpPr txBox="1"/>
          <p:nvPr/>
        </p:nvSpPr>
        <p:spPr>
          <a:xfrm>
            <a:off x="5410200" y="4614118"/>
            <a:ext cx="3124200" cy="1477328"/>
          </a:xfrm>
          <a:prstGeom prst="rect">
            <a:avLst/>
          </a:prstGeom>
          <a:noFill/>
        </p:spPr>
        <p:txBody>
          <a:bodyPr wrap="square" rtlCol="0">
            <a:spAutoFit/>
          </a:bodyPr>
          <a:lstStyle/>
          <a:p>
            <a:r>
              <a:rPr lang="en-US" dirty="0" smtClean="0">
                <a:latin typeface="Arial" pitchFamily="34" charset="0"/>
                <a:cs typeface="Arial" pitchFamily="34" charset="0"/>
              </a:rPr>
              <a:t>parameters stored as string to string values in dictionary – passed to service as part of the query string used to invoke the service</a:t>
            </a:r>
            <a:endParaRPr lang="en-US" dirty="0">
              <a:latin typeface="Arial" pitchFamily="34" charset="0"/>
              <a:cs typeface="Arial" pitchFamily="34" charset="0"/>
            </a:endParaRPr>
          </a:p>
        </p:txBody>
      </p:sp>
    </p:spTree>
    <p:extLst>
      <p:ext uri="{BB962C8B-B14F-4D97-AF65-F5344CB8AC3E}">
        <p14:creationId xmlns:p14="http://schemas.microsoft.com/office/powerpoint/2010/main" val="1642623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Locating the services</a:t>
            </a:r>
            <a:endParaRPr lang="en-US" dirty="0"/>
          </a:p>
        </p:txBody>
      </p:sp>
      <p:sp>
        <p:nvSpPr>
          <p:cNvPr id="3" name="Content Placeholder 2"/>
          <p:cNvSpPr>
            <a:spLocks noGrp="1"/>
          </p:cNvSpPr>
          <p:nvPr>
            <p:ph idx="1"/>
          </p:nvPr>
        </p:nvSpPr>
        <p:spPr>
          <a:xfrm>
            <a:off x="457200" y="1600200"/>
            <a:ext cx="8229600" cy="914400"/>
          </a:xfrm>
        </p:spPr>
        <p:txBody>
          <a:bodyPr/>
          <a:lstStyle/>
          <a:p>
            <a:r>
              <a:rPr lang="en-US" dirty="0" smtClean="0"/>
              <a:t>Default configuration for services is generally appropriate</a:t>
            </a:r>
          </a:p>
          <a:p>
            <a:pPr lvl="1"/>
            <a:r>
              <a:rPr lang="en-US" dirty="0" smtClean="0"/>
              <a:t>can be changed using </a:t>
            </a:r>
            <a:r>
              <a:rPr lang="en-US" b="1" dirty="0" err="1" smtClean="0">
                <a:solidFill>
                  <a:srgbClr val="FF0000"/>
                </a:solidFill>
                <a:latin typeface="Consolas" pitchFamily="49" charset="0"/>
                <a:cs typeface="Consolas" pitchFamily="49" charset="0"/>
              </a:rPr>
              <a:t>IServiceHandler.ConfigParameters</a:t>
            </a:r>
            <a:endParaRPr lang="en-US" b="1" dirty="0">
              <a:solidFill>
                <a:srgbClr val="FF0000"/>
              </a:solidFill>
              <a:latin typeface="Consolas" pitchFamily="49" charset="0"/>
              <a:cs typeface="Consolas" pitchFamily="49" charset="0"/>
            </a:endParaRPr>
          </a:p>
        </p:txBody>
      </p:sp>
      <p:sp>
        <p:nvSpPr>
          <p:cNvPr id="4" name="Rectangle 3"/>
          <p:cNvSpPr/>
          <p:nvPr/>
        </p:nvSpPr>
        <p:spPr>
          <a:xfrm>
            <a:off x="228600" y="2667000"/>
            <a:ext cx="6477000" cy="2308324"/>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blastService</a:t>
            </a:r>
            <a:r>
              <a:rPr lang="en-US" dirty="0" smtClean="0">
                <a:latin typeface="Consolas" pitchFamily="49" charset="0"/>
                <a:cs typeface="Consolas" pitchFamily="49" charset="0"/>
              </a:rPr>
              <a:t> </a:t>
            </a:r>
            <a:r>
              <a:rPr lang="en-US" dirty="0">
                <a:latin typeface="Consolas" pitchFamily="49" charset="0"/>
                <a:cs typeface="Consolas" pitchFamily="49" charset="0"/>
              </a:rPr>
              <a:t>= </a:t>
            </a:r>
            <a:r>
              <a:rPr lang="en-US" dirty="0" err="1">
                <a:latin typeface="Consolas" pitchFamily="49" charset="0"/>
                <a:cs typeface="Consolas" pitchFamily="49" charset="0"/>
              </a:rPr>
              <a:t>WebServices.NcbiBlast</a:t>
            </a:r>
            <a:r>
              <a:rPr lang="en-US" dirty="0">
                <a:latin typeface="Consolas" pitchFamily="49" charset="0"/>
                <a:cs typeface="Consolas" pitchFamily="49" charset="0"/>
              </a:rPr>
              <a:t>;</a:t>
            </a:r>
          </a:p>
          <a:p>
            <a:endParaRPr lang="en-US" dirty="0">
              <a:latin typeface="Consolas" pitchFamily="49" charset="0"/>
              <a:cs typeface="Consolas" pitchFamily="49" charset="0"/>
            </a:endParaRPr>
          </a:p>
          <a:p>
            <a:r>
              <a:rPr lang="en-US" dirty="0" err="1" smtClean="0">
                <a:solidFill>
                  <a:srgbClr val="FF0000"/>
                </a:solidFill>
                <a:latin typeface="Consolas" pitchFamily="49" charset="0"/>
                <a:cs typeface="Consolas" pitchFamily="49" charset="0"/>
              </a:rPr>
              <a:t>blastService.Configuration</a:t>
            </a:r>
            <a:r>
              <a:rPr lang="en-US" dirty="0" smtClean="0">
                <a:latin typeface="Consolas" pitchFamily="49" charset="0"/>
                <a:cs typeface="Consolas" pitchFamily="49" charset="0"/>
              </a:rPr>
              <a:t> </a:t>
            </a:r>
            <a:r>
              <a:rPr lang="en-US" dirty="0">
                <a:latin typeface="Consolas" pitchFamily="49" charset="0"/>
                <a:cs typeface="Consolas" pitchFamily="49" charset="0"/>
              </a:rPr>
              <a:t>= new </a:t>
            </a:r>
            <a:r>
              <a:rPr lang="en-US" dirty="0" err="1">
                <a:latin typeface="Consolas" pitchFamily="49" charset="0"/>
                <a:cs typeface="Consolas" pitchFamily="49" charset="0"/>
              </a:rPr>
              <a:t>ConfigParameters</a:t>
            </a:r>
            <a:endParaRPr lang="en-US" dirty="0">
              <a:latin typeface="Consolas" pitchFamily="49" charset="0"/>
              <a:cs typeface="Consolas" pitchFamily="49" charset="0"/>
            </a:endParaRP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UseBrowserProxy</a:t>
            </a:r>
            <a:r>
              <a:rPr lang="en-US" dirty="0" smtClean="0">
                <a:latin typeface="Consolas" pitchFamily="49" charset="0"/>
                <a:cs typeface="Consolas" pitchFamily="49" charset="0"/>
              </a:rPr>
              <a:t> </a:t>
            </a:r>
            <a:r>
              <a:rPr lang="en-US" dirty="0">
                <a:latin typeface="Consolas" pitchFamily="49" charset="0"/>
                <a:cs typeface="Consolas" pitchFamily="49" charset="0"/>
              </a:rPr>
              <a:t>= true,</a:t>
            </a:r>
          </a:p>
          <a:p>
            <a:r>
              <a:rPr lang="en-US" dirty="0">
                <a:latin typeface="Consolas" pitchFamily="49" charset="0"/>
                <a:cs typeface="Consolas" pitchFamily="49" charset="0"/>
              </a:rPr>
              <a:t>   </a:t>
            </a:r>
            <a:r>
              <a:rPr lang="en-US" dirty="0" err="1" smtClean="0">
                <a:latin typeface="Consolas" pitchFamily="49" charset="0"/>
                <a:cs typeface="Consolas" pitchFamily="49" charset="0"/>
              </a:rPr>
              <a:t>DefaultTimeout</a:t>
            </a:r>
            <a:r>
              <a:rPr lang="en-US" dirty="0" smtClean="0">
                <a:latin typeface="Consolas" pitchFamily="49" charset="0"/>
                <a:cs typeface="Consolas" pitchFamily="49" charset="0"/>
              </a:rPr>
              <a:t> </a:t>
            </a:r>
            <a:r>
              <a:rPr lang="en-US" dirty="0">
                <a:latin typeface="Consolas" pitchFamily="49" charset="0"/>
                <a:cs typeface="Consolas" pitchFamily="49" charset="0"/>
              </a:rPr>
              <a:t>= 5,</a:t>
            </a:r>
          </a:p>
          <a:p>
            <a:r>
              <a:rPr lang="en-US" dirty="0">
                <a:latin typeface="Consolas" pitchFamily="49" charset="0"/>
                <a:cs typeface="Consolas" pitchFamily="49" charset="0"/>
              </a:rPr>
              <a:t>   </a:t>
            </a:r>
            <a:r>
              <a:rPr lang="en-US" dirty="0" smtClean="0">
                <a:latin typeface="Consolas" pitchFamily="49" charset="0"/>
                <a:cs typeface="Consolas" pitchFamily="49" charset="0"/>
              </a:rPr>
              <a:t>Connection </a:t>
            </a:r>
            <a:r>
              <a:rPr lang="en-US" dirty="0">
                <a:latin typeface="Consolas" pitchFamily="49" charset="0"/>
                <a:cs typeface="Consolas" pitchFamily="49" charset="0"/>
              </a:rPr>
              <a:t>= new Uri("http</a:t>
            </a:r>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5" name="TextBox 4"/>
          <p:cNvSpPr txBox="1"/>
          <p:nvPr/>
        </p:nvSpPr>
        <p:spPr>
          <a:xfrm>
            <a:off x="228600" y="5105400"/>
            <a:ext cx="5105400" cy="1200329"/>
          </a:xfrm>
          <a:prstGeom prst="rect">
            <a:avLst/>
          </a:prstGeom>
          <a:noFill/>
        </p:spPr>
        <p:txBody>
          <a:bodyPr wrap="square" rtlCol="0">
            <a:spAutoFit/>
          </a:bodyPr>
          <a:lstStyle/>
          <a:p>
            <a:r>
              <a:rPr lang="en-US" b="1" dirty="0" smtClean="0">
                <a:latin typeface="Consolas" pitchFamily="49" charset="0"/>
                <a:cs typeface="Consolas" pitchFamily="49" charset="0"/>
              </a:rPr>
              <a:t>Connection</a:t>
            </a:r>
            <a:r>
              <a:rPr lang="en-US" dirty="0" smtClean="0">
                <a:latin typeface="Arial" pitchFamily="34" charset="0"/>
                <a:cs typeface="Arial" pitchFamily="34" charset="0"/>
              </a:rPr>
              <a:t> property defines URI used to invoke the specific service – can be changed to call a compatible service in a different location (geo based, or even locally hosted)</a:t>
            </a:r>
            <a:endParaRPr lang="en-US" dirty="0">
              <a:latin typeface="Arial" pitchFamily="34" charset="0"/>
              <a:cs typeface="Arial" pitchFamily="34" charset="0"/>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3844469"/>
            <a:ext cx="2343150" cy="2628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03442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Processing Results</a:t>
            </a:r>
            <a:endParaRPr lang="en-US" dirty="0"/>
          </a:p>
        </p:txBody>
      </p:sp>
      <p:sp>
        <p:nvSpPr>
          <p:cNvPr id="3" name="Content Placeholder 2"/>
          <p:cNvSpPr>
            <a:spLocks noGrp="1"/>
          </p:cNvSpPr>
          <p:nvPr>
            <p:ph idx="1"/>
          </p:nvPr>
        </p:nvSpPr>
        <p:spPr>
          <a:xfrm>
            <a:off x="457200" y="1600200"/>
            <a:ext cx="8229600" cy="990600"/>
          </a:xfrm>
        </p:spPr>
        <p:txBody>
          <a:bodyPr/>
          <a:lstStyle/>
          <a:p>
            <a:r>
              <a:rPr lang="en-US" dirty="0" smtClean="0"/>
              <a:t>Results are reported as </a:t>
            </a:r>
            <a:r>
              <a:rPr lang="en-US" dirty="0" err="1" smtClean="0">
                <a:latin typeface="Consolas" pitchFamily="49" charset="0"/>
                <a:cs typeface="Consolas" pitchFamily="49" charset="0"/>
              </a:rPr>
              <a:t>BlastResult</a:t>
            </a:r>
            <a:r>
              <a:rPr lang="en-US" dirty="0" smtClean="0"/>
              <a:t> objects</a:t>
            </a:r>
          </a:p>
          <a:p>
            <a:pPr lvl="1"/>
            <a:r>
              <a:rPr lang="en-US" dirty="0" smtClean="0"/>
              <a:t>one per submitted sequence</a:t>
            </a:r>
            <a:endParaRPr lang="en-US"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543175"/>
            <a:ext cx="7743825" cy="416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28600" y="4343400"/>
            <a:ext cx="2133600" cy="1477328"/>
          </a:xfrm>
          <a:prstGeom prst="rect">
            <a:avLst/>
          </a:prstGeom>
          <a:noFill/>
        </p:spPr>
        <p:txBody>
          <a:bodyPr wrap="square" rtlCol="0">
            <a:spAutoFit/>
          </a:bodyPr>
          <a:lstStyle/>
          <a:p>
            <a:r>
              <a:rPr lang="en-US" dirty="0" smtClean="0">
                <a:latin typeface="Arial" pitchFamily="34" charset="0"/>
                <a:cs typeface="Arial" pitchFamily="34" charset="0"/>
              </a:rPr>
              <a:t>search records define "hits" and statistics obtained by searching the database</a:t>
            </a:r>
            <a:endParaRPr lang="en-US" dirty="0">
              <a:latin typeface="Arial" pitchFamily="34" charset="0"/>
              <a:cs typeface="Arial" pitchFamily="34" charset="0"/>
            </a:endParaRPr>
          </a:p>
        </p:txBody>
      </p:sp>
    </p:spTree>
    <p:extLst>
      <p:ext uri="{BB962C8B-B14F-4D97-AF65-F5344CB8AC3E}">
        <p14:creationId xmlns:p14="http://schemas.microsoft.com/office/powerpoint/2010/main" val="2071698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BlastSearchRecord</a:t>
            </a:r>
            <a:endParaRPr lang="en-US" dirty="0"/>
          </a:p>
        </p:txBody>
      </p:sp>
      <p:sp>
        <p:nvSpPr>
          <p:cNvPr id="3" name="Content Placeholder 2"/>
          <p:cNvSpPr>
            <a:spLocks noGrp="1"/>
          </p:cNvSpPr>
          <p:nvPr>
            <p:ph idx="1"/>
          </p:nvPr>
        </p:nvSpPr>
        <p:spPr>
          <a:xfrm>
            <a:off x="409575" y="1600200"/>
            <a:ext cx="8229600" cy="990600"/>
          </a:xfrm>
        </p:spPr>
        <p:txBody>
          <a:bodyPr/>
          <a:lstStyle/>
          <a:p>
            <a:r>
              <a:rPr lang="en-US" dirty="0" smtClean="0"/>
              <a:t>Each </a:t>
            </a:r>
            <a:r>
              <a:rPr lang="en-US" dirty="0" err="1" smtClean="0">
                <a:latin typeface="Consolas" pitchFamily="49" charset="0"/>
                <a:cs typeface="Consolas" pitchFamily="49" charset="0"/>
              </a:rPr>
              <a:t>BlastResult</a:t>
            </a:r>
            <a:r>
              <a:rPr lang="en-US" dirty="0" smtClean="0"/>
              <a:t> has one or more search records</a:t>
            </a:r>
          </a:p>
          <a:p>
            <a:pPr lvl="1"/>
            <a:r>
              <a:rPr lang="en-US" dirty="0" smtClean="0"/>
              <a:t>defines hits located in database, along with statistics</a:t>
            </a:r>
          </a:p>
          <a:p>
            <a:pPr lvl="1"/>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2514600"/>
            <a:ext cx="8896350" cy="3895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352800" y="4462247"/>
            <a:ext cx="2971800" cy="923330"/>
          </a:xfrm>
          <a:prstGeom prst="rect">
            <a:avLst/>
          </a:prstGeom>
        </p:spPr>
        <p:txBody>
          <a:bodyPr wrap="square">
            <a:spAutoFit/>
          </a:bodyPr>
          <a:lstStyle/>
          <a:p>
            <a:r>
              <a:rPr lang="en-US" dirty="0" smtClean="0"/>
              <a:t>each </a:t>
            </a:r>
            <a:r>
              <a:rPr lang="en-US" b="1" dirty="0" smtClean="0">
                <a:latin typeface="Consolas" pitchFamily="49" charset="0"/>
                <a:cs typeface="Consolas" pitchFamily="49" charset="0"/>
              </a:rPr>
              <a:t>Hit</a:t>
            </a:r>
            <a:r>
              <a:rPr lang="en-US" dirty="0" smtClean="0"/>
              <a:t> includes </a:t>
            </a:r>
            <a:r>
              <a:rPr lang="en-US" dirty="0"/>
              <a:t>"high-scoring segment pair" (</a:t>
            </a:r>
            <a:r>
              <a:rPr lang="en-US" b="1" dirty="0" err="1">
                <a:latin typeface="Consolas" pitchFamily="49" charset="0"/>
                <a:cs typeface="Consolas" pitchFamily="49" charset="0"/>
              </a:rPr>
              <a:t>Hsps</a:t>
            </a:r>
            <a:r>
              <a:rPr lang="en-US" dirty="0"/>
              <a:t>) for aligned matches</a:t>
            </a:r>
          </a:p>
        </p:txBody>
      </p:sp>
    </p:spTree>
    <p:extLst>
      <p:ext uri="{BB962C8B-B14F-4D97-AF65-F5344CB8AC3E}">
        <p14:creationId xmlns:p14="http://schemas.microsoft.com/office/powerpoint/2010/main" val="258306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service types</a:t>
            </a:r>
            <a:endParaRPr lang="en-US" dirty="0"/>
          </a:p>
        </p:txBody>
      </p:sp>
      <p:sp>
        <p:nvSpPr>
          <p:cNvPr id="3" name="Content Placeholder 2"/>
          <p:cNvSpPr>
            <a:spLocks noGrp="1"/>
          </p:cNvSpPr>
          <p:nvPr>
            <p:ph idx="1"/>
          </p:nvPr>
        </p:nvSpPr>
        <p:spPr>
          <a:xfrm>
            <a:off x="457200" y="1600200"/>
            <a:ext cx="8610600" cy="3048000"/>
          </a:xfrm>
        </p:spPr>
        <p:txBody>
          <a:bodyPr>
            <a:normAutofit/>
          </a:bodyPr>
          <a:lstStyle/>
          <a:p>
            <a:r>
              <a:rPr lang="en-US" dirty="0" smtClean="0"/>
              <a:t>.NET Bio </a:t>
            </a:r>
            <a:r>
              <a:rPr lang="en-US" dirty="0" smtClean="0"/>
              <a:t>also defines </a:t>
            </a:r>
            <a:r>
              <a:rPr lang="en-US" dirty="0" smtClean="0"/>
              <a:t>multi-alignment </a:t>
            </a:r>
            <a:r>
              <a:rPr lang="en-US" dirty="0" smtClean="0"/>
              <a:t>web service handler</a:t>
            </a:r>
          </a:p>
          <a:p>
            <a:pPr lvl="1"/>
            <a:r>
              <a:rPr lang="en-US" dirty="0" smtClean="0"/>
              <a:t>defined by </a:t>
            </a:r>
            <a:r>
              <a:rPr lang="en-US" b="1" dirty="0" err="1" smtClean="0">
                <a:latin typeface="Consolas" pitchFamily="49" charset="0"/>
                <a:cs typeface="Consolas" pitchFamily="49" charset="0"/>
              </a:rPr>
              <a:t>Bio.Web.IClustalWServiceHandler</a:t>
            </a:r>
            <a:endParaRPr lang="en-US" b="1" dirty="0" smtClean="0">
              <a:latin typeface="Consolas" pitchFamily="49" charset="0"/>
              <a:cs typeface="Consolas" pitchFamily="49" charset="0"/>
            </a:endParaRPr>
          </a:p>
          <a:p>
            <a:pPr lvl="1"/>
            <a:r>
              <a:rPr lang="en-US" dirty="0" smtClean="0"/>
              <a:t>no implementation currently supplied</a:t>
            </a:r>
          </a:p>
          <a:p>
            <a:r>
              <a:rPr lang="en-US" dirty="0"/>
              <a:t>Same basic pattern as BLAST </a:t>
            </a:r>
            <a:r>
              <a:rPr lang="en-US" dirty="0" smtClean="0"/>
              <a:t>service</a:t>
            </a:r>
          </a:p>
          <a:p>
            <a:pPr marL="868680" lvl="1" indent="-457200">
              <a:buFont typeface="+mj-lt"/>
              <a:buAutoNum type="arabicPeriod"/>
            </a:pPr>
            <a:r>
              <a:rPr lang="en-US" dirty="0" smtClean="0"/>
              <a:t>create service proxy</a:t>
            </a:r>
          </a:p>
          <a:p>
            <a:pPr marL="868680" lvl="1" indent="-457200">
              <a:buFont typeface="+mj-lt"/>
              <a:buAutoNum type="arabicPeriod"/>
            </a:pPr>
            <a:r>
              <a:rPr lang="en-US" dirty="0" smtClean="0"/>
              <a:t>set parameters and configuration</a:t>
            </a:r>
          </a:p>
          <a:p>
            <a:pPr marL="868680" lvl="1" indent="-457200">
              <a:buFont typeface="+mj-lt"/>
              <a:buAutoNum type="arabicPeriod"/>
            </a:pPr>
            <a:r>
              <a:rPr lang="en-US" dirty="0" smtClean="0"/>
              <a:t>submit request </a:t>
            </a:r>
          </a:p>
          <a:p>
            <a:pPr marL="868680" lvl="1" indent="-457200">
              <a:buFont typeface="+mj-lt"/>
              <a:buAutoNum type="arabicPeriod"/>
            </a:pPr>
            <a:r>
              <a:rPr lang="en-US" dirty="0" smtClean="0"/>
              <a:t>harvest results</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6400" y="4191000"/>
            <a:ext cx="5557574" cy="2438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7152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Efficiently processing results</a:t>
            </a:r>
            <a:endParaRPr lang="en-US" dirty="0"/>
          </a:p>
        </p:txBody>
      </p:sp>
      <p:sp>
        <p:nvSpPr>
          <p:cNvPr id="3" name="Content Placeholder 2"/>
          <p:cNvSpPr>
            <a:spLocks noGrp="1"/>
          </p:cNvSpPr>
          <p:nvPr>
            <p:ph idx="1"/>
          </p:nvPr>
        </p:nvSpPr>
        <p:spPr>
          <a:xfrm>
            <a:off x="457200" y="1600200"/>
            <a:ext cx="8229600" cy="4724400"/>
          </a:xfrm>
        </p:spPr>
        <p:txBody>
          <a:bodyPr/>
          <a:lstStyle/>
          <a:p>
            <a:r>
              <a:rPr lang="en-US" dirty="0" smtClean="0"/>
              <a:t>BLAST and </a:t>
            </a:r>
            <a:r>
              <a:rPr lang="en-US" dirty="0" err="1" smtClean="0"/>
              <a:t>ClustalW</a:t>
            </a:r>
            <a:r>
              <a:rPr lang="en-US" dirty="0" smtClean="0"/>
              <a:t> services are not fast</a:t>
            </a:r>
          </a:p>
          <a:p>
            <a:pPr lvl="1"/>
            <a:r>
              <a:rPr lang="en-US" dirty="0" smtClean="0"/>
              <a:t>lots of processing and searching in fairly large databases</a:t>
            </a:r>
          </a:p>
          <a:p>
            <a:pPr lvl="1"/>
            <a:r>
              <a:rPr lang="en-US" dirty="0" smtClean="0"/>
              <a:t>not really efficient to </a:t>
            </a:r>
            <a:r>
              <a:rPr lang="en-US" i="1" dirty="0" smtClean="0"/>
              <a:t>wait</a:t>
            </a:r>
            <a:r>
              <a:rPr lang="en-US" dirty="0" smtClean="0"/>
              <a:t> on the service</a:t>
            </a:r>
          </a:p>
          <a:p>
            <a:pPr lvl="1"/>
            <a:r>
              <a:rPr lang="en-US" dirty="0" smtClean="0"/>
              <a:t>ideally continue working and process results when available</a:t>
            </a:r>
          </a:p>
          <a:p>
            <a:r>
              <a:rPr lang="en-US" dirty="0" err="1" smtClean="0"/>
              <a:t>Async</a:t>
            </a:r>
            <a:r>
              <a:rPr lang="en-US" dirty="0" smtClean="0"/>
              <a:t> programming solves this problem</a:t>
            </a:r>
          </a:p>
          <a:p>
            <a:pPr lvl="1"/>
            <a:r>
              <a:rPr lang="en-US" dirty="0" smtClean="0"/>
              <a:t>keeps programs responsive – users </a:t>
            </a:r>
            <a:r>
              <a:rPr lang="en-US" i="1" dirty="0" smtClean="0"/>
              <a:t>hate</a:t>
            </a:r>
            <a:r>
              <a:rPr lang="en-US" dirty="0" smtClean="0"/>
              <a:t> hanging UIs</a:t>
            </a:r>
          </a:p>
          <a:p>
            <a:pPr lvl="1"/>
            <a:r>
              <a:rPr lang="en-US" dirty="0" smtClean="0"/>
              <a:t>takes advantage of today's CPU architectures (multi-cores)</a:t>
            </a:r>
          </a:p>
          <a:p>
            <a:r>
              <a:rPr lang="en-US" dirty="0" smtClean="0"/>
              <a:t>.NET has direct support for asynchronous programming</a:t>
            </a:r>
          </a:p>
          <a:p>
            <a:pPr lvl="1"/>
            <a:r>
              <a:rPr lang="en-US" dirty="0" smtClean="0"/>
              <a:t>directly creating threads – using </a:t>
            </a:r>
            <a:r>
              <a:rPr lang="en-US" b="1" dirty="0" err="1" smtClean="0">
                <a:latin typeface="Consolas" pitchFamily="49" charset="0"/>
                <a:cs typeface="Consolas" pitchFamily="49" charset="0"/>
              </a:rPr>
              <a:t>System.Threading.Thread</a:t>
            </a:r>
            <a:endParaRPr lang="en-US" b="1" dirty="0" smtClean="0">
              <a:latin typeface="Consolas" pitchFamily="49" charset="0"/>
              <a:cs typeface="Consolas" pitchFamily="49" charset="0"/>
            </a:endParaRPr>
          </a:p>
          <a:p>
            <a:pPr lvl="1"/>
            <a:r>
              <a:rPr lang="en-US" dirty="0" smtClean="0"/>
              <a:t>finite work using </a:t>
            </a:r>
            <a:r>
              <a:rPr lang="en-US" b="1" dirty="0" err="1" smtClean="0">
                <a:latin typeface="Consolas" pitchFamily="49" charset="0"/>
                <a:cs typeface="Consolas" pitchFamily="49" charset="0"/>
              </a:rPr>
              <a:t>System.ComponentModel.BackgroundWorker</a:t>
            </a:r>
            <a:endParaRPr lang="en-US" b="1" dirty="0" smtClean="0">
              <a:latin typeface="Consolas" pitchFamily="49" charset="0"/>
              <a:cs typeface="Consolas" pitchFamily="49" charset="0"/>
            </a:endParaRPr>
          </a:p>
          <a:p>
            <a:r>
              <a:rPr lang="en-US" dirty="0" smtClean="0"/>
              <a:t>Framework supports two patterns for </a:t>
            </a:r>
            <a:r>
              <a:rPr lang="en-US" dirty="0" err="1" smtClean="0"/>
              <a:t>async</a:t>
            </a:r>
            <a:r>
              <a:rPr lang="en-US" dirty="0" smtClean="0"/>
              <a:t> execution</a:t>
            </a:r>
          </a:p>
          <a:p>
            <a:pPr lvl="1"/>
            <a:r>
              <a:rPr lang="en-US" b="1" dirty="0" err="1" smtClean="0">
                <a:latin typeface="Consolas" pitchFamily="49" charset="0"/>
                <a:cs typeface="Consolas" pitchFamily="49" charset="0"/>
              </a:rPr>
              <a:t>IAsyncResult</a:t>
            </a:r>
            <a:r>
              <a:rPr lang="en-US" dirty="0" smtClean="0"/>
              <a:t>-based asynchronous pattern</a:t>
            </a:r>
          </a:p>
          <a:p>
            <a:pPr lvl="1"/>
            <a:r>
              <a:rPr lang="en-US" dirty="0" smtClean="0"/>
              <a:t>event-based asynchronous pattern</a:t>
            </a:r>
            <a:endParaRPr lang="en-US" dirty="0"/>
          </a:p>
        </p:txBody>
      </p:sp>
    </p:spTree>
    <p:extLst>
      <p:ext uri="{BB962C8B-B14F-4D97-AF65-F5344CB8AC3E}">
        <p14:creationId xmlns:p14="http://schemas.microsoft.com/office/powerpoint/2010/main" val="1272932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197864"/>
            <a:ext cx="8229600" cy="3526536"/>
          </a:xfrm>
        </p:spPr>
        <p:txBody>
          <a:bodyPr>
            <a:normAutofit fontScale="70000" lnSpcReduction="20000"/>
          </a:bodyPr>
          <a:lstStyle/>
          <a:p>
            <a:pPr marL="411480" lvl="1" indent="0">
              <a:buNone/>
            </a:pPr>
            <a:r>
              <a:rPr lang="en-US" dirty="0"/>
              <a:t>Information in this document is subject to change without notice. The example companies, organizations, products, people, and events depicted herein are fictitious. No association with any real company, organization, product, person or event is intended or should be inferred. Complying with all applicable copyright laws is the responsibility of the </a:t>
            </a:r>
            <a:r>
              <a:rPr lang="en-US" dirty="0" smtClean="0"/>
              <a:t>user.</a:t>
            </a:r>
          </a:p>
          <a:p>
            <a:pPr marL="411480" lvl="1" indent="0">
              <a:buNone/>
            </a:pPr>
            <a:endParaRPr lang="en-US" dirty="0" smtClean="0"/>
          </a:p>
          <a:p>
            <a:pPr marL="411480" lvl="1" indent="0">
              <a:buNone/>
            </a:pPr>
            <a:r>
              <a:rPr lang="en-US" dirty="0" smtClean="0"/>
              <a:t>Microsoft </a:t>
            </a:r>
            <a:r>
              <a:rPr lang="en-US" dirty="0"/>
              <a:t>may have patents, patent applications, trademarked, copyrights, or other intellectual property rights covering subject matter in this document. Except as expressly provided in any </a:t>
            </a:r>
            <a:r>
              <a:rPr lang="en-US" dirty="0" smtClean="0"/>
              <a:t>license </a:t>
            </a:r>
            <a:r>
              <a:rPr lang="en-US" dirty="0"/>
              <a:t>agreement from Microsoft, the furnishing of this document does not give you any license to these patents, trademarks</a:t>
            </a:r>
            <a:r>
              <a:rPr lang="en-US" dirty="0" smtClean="0"/>
              <a:t>, </a:t>
            </a:r>
            <a:r>
              <a:rPr lang="en-US" dirty="0"/>
              <a:t>or other intellectual property</a:t>
            </a:r>
            <a:r>
              <a:rPr lang="en-US" dirty="0" smtClean="0"/>
              <a:t>.</a:t>
            </a:r>
          </a:p>
          <a:p>
            <a:pPr marL="411480" lvl="1" indent="0">
              <a:buNone/>
            </a:pPr>
            <a:endParaRPr lang="en-US" dirty="0"/>
          </a:p>
          <a:p>
            <a:pPr marL="411480" lvl="1" indent="0">
              <a:buNone/>
            </a:pPr>
            <a:r>
              <a:rPr lang="en-US" dirty="0"/>
              <a:t>© </a:t>
            </a:r>
            <a:r>
              <a:rPr lang="en-US" dirty="0" smtClean="0"/>
              <a:t>2011 </a:t>
            </a:r>
            <a:r>
              <a:rPr lang="en-US" dirty="0"/>
              <a:t>Microsoft Corporation. All rights reserved.</a:t>
            </a:r>
          </a:p>
          <a:p>
            <a:pPr marL="411480" lvl="1" indent="0">
              <a:buNone/>
            </a:pPr>
            <a:endParaRPr lang="en-US" dirty="0" smtClean="0"/>
          </a:p>
          <a:p>
            <a:pPr marL="411480" lvl="1" indent="0">
              <a:buNone/>
            </a:pPr>
            <a:r>
              <a:rPr lang="en-US" dirty="0" smtClean="0"/>
              <a:t>Microsoft, </a:t>
            </a:r>
            <a:r>
              <a:rPr lang="en-US" dirty="0"/>
              <a:t>MS, Windows</a:t>
            </a:r>
            <a:r>
              <a:rPr lang="en-US" dirty="0" smtClean="0"/>
              <a:t>, MSDN, </a:t>
            </a:r>
            <a:r>
              <a:rPr lang="en-US" dirty="0"/>
              <a:t>Visual Basic, Visual C++, </a:t>
            </a:r>
            <a:r>
              <a:rPr lang="en-US" dirty="0" smtClean="0"/>
              <a:t>Visual </a:t>
            </a:r>
            <a:r>
              <a:rPr lang="en-US" dirty="0"/>
              <a:t>C#, </a:t>
            </a:r>
            <a:r>
              <a:rPr lang="en-US" dirty="0" smtClean="0"/>
              <a:t>and </a:t>
            </a:r>
            <a:r>
              <a:rPr lang="en-US" dirty="0"/>
              <a:t>Visual Studio are either registered trademarks or trademarks of Microsoft Corporation in the U.S.A. and/or other countries.</a:t>
            </a:r>
          </a:p>
          <a:p>
            <a:pPr marL="411480" lvl="1" indent="0">
              <a:buNone/>
            </a:pPr>
            <a:endParaRPr lang="en-US" dirty="0" smtClean="0"/>
          </a:p>
          <a:p>
            <a:pPr marL="411480" lvl="1" indent="0">
              <a:buNone/>
            </a:pPr>
            <a:r>
              <a:rPr lang="en-US" dirty="0" smtClean="0"/>
              <a:t>Other </a:t>
            </a:r>
            <a:r>
              <a:rPr lang="en-US" dirty="0"/>
              <a:t>product and company names herein may be the trademarks of their respective owners.</a:t>
            </a:r>
          </a:p>
        </p:txBody>
      </p:sp>
      <p:grpSp>
        <p:nvGrpSpPr>
          <p:cNvPr id="5" name="Group 4"/>
          <p:cNvGrpSpPr/>
          <p:nvPr/>
        </p:nvGrpSpPr>
        <p:grpSpPr>
          <a:xfrm>
            <a:off x="838200" y="4953000"/>
            <a:ext cx="8001000" cy="1066680"/>
            <a:chOff x="413289" y="617511"/>
            <a:chExt cx="8229600" cy="1066680"/>
          </a:xfrm>
        </p:grpSpPr>
        <p:pic>
          <p:nvPicPr>
            <p:cNvPr id="6" name="Picture 2" descr="Creative Commons Licens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7511"/>
              <a:ext cx="1491712" cy="52548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413289" y="1160971"/>
              <a:ext cx="8229600" cy="523220"/>
            </a:xfrm>
            <a:prstGeom prst="rect">
              <a:avLst/>
            </a:prstGeom>
            <a:noFill/>
          </p:spPr>
          <p:txBody>
            <a:bodyPr wrap="square" rtlCol="0">
              <a:spAutoFit/>
            </a:bodyPr>
            <a:lstStyle/>
            <a:p>
              <a:r>
                <a:rPr lang="en-US" sz="1400" dirty="0">
                  <a:latin typeface="Arial" pitchFamily="34" charset="0"/>
                  <a:cs typeface="Arial" pitchFamily="34" charset="0"/>
                </a:rPr>
                <a:t>Microsoft Biology Initiative Training by </a:t>
              </a:r>
              <a:r>
                <a:rPr lang="en-US" sz="1400" dirty="0">
                  <a:latin typeface="Arial" pitchFamily="34" charset="0"/>
                  <a:cs typeface="Arial" pitchFamily="34" charset="0"/>
                  <a:hlinkClick r:id="rId4"/>
                </a:rPr>
                <a:t>Microsoft Corporation</a:t>
              </a:r>
              <a:r>
                <a:rPr lang="en-US" sz="1400" dirty="0">
                  <a:latin typeface="Arial" pitchFamily="34" charset="0"/>
                  <a:cs typeface="Arial" pitchFamily="34" charset="0"/>
                </a:rPr>
                <a:t> is licensed under a </a:t>
              </a:r>
              <a:r>
                <a:rPr lang="en-US" sz="1400" dirty="0">
                  <a:latin typeface="Arial" pitchFamily="34" charset="0"/>
                  <a:cs typeface="Arial" pitchFamily="34" charset="0"/>
                  <a:hlinkClick r:id="rId2"/>
                </a:rPr>
                <a:t>Creative Commons Attribution 3.0 </a:t>
              </a:r>
              <a:r>
                <a:rPr lang="en-US" sz="1400" dirty="0" err="1">
                  <a:latin typeface="Arial" pitchFamily="34" charset="0"/>
                  <a:cs typeface="Arial" pitchFamily="34" charset="0"/>
                  <a:hlinkClick r:id="rId2"/>
                </a:rPr>
                <a:t>Unported</a:t>
              </a:r>
              <a:r>
                <a:rPr lang="en-US" sz="1400" dirty="0">
                  <a:latin typeface="Arial" pitchFamily="34" charset="0"/>
                  <a:cs typeface="Arial" pitchFamily="34" charset="0"/>
                  <a:hlinkClick r:id="rId2"/>
                </a:rPr>
                <a:t> </a:t>
              </a:r>
              <a:r>
                <a:rPr lang="en-US" sz="1400" dirty="0" smtClean="0">
                  <a:latin typeface="Arial" pitchFamily="34" charset="0"/>
                  <a:cs typeface="Arial" pitchFamily="34" charset="0"/>
                  <a:hlinkClick r:id="rId2"/>
                </a:rPr>
                <a:t>License</a:t>
              </a:r>
              <a:r>
                <a:rPr lang="en-US" sz="1400" dirty="0" smtClean="0">
                  <a:latin typeface="Arial" pitchFamily="34" charset="0"/>
                  <a:cs typeface="Arial" pitchFamily="34" charset="0"/>
                </a:rPr>
                <a:t>. Based </a:t>
              </a:r>
              <a:r>
                <a:rPr lang="en-US" sz="1400" dirty="0">
                  <a:latin typeface="Arial" pitchFamily="34" charset="0"/>
                  <a:cs typeface="Arial" pitchFamily="34" charset="0"/>
                </a:rPr>
                <a:t>on a work at </a:t>
              </a:r>
              <a:r>
                <a:rPr lang="en-US" sz="1400" dirty="0" smtClean="0">
                  <a:latin typeface="Arial" pitchFamily="34" charset="0"/>
                  <a:cs typeface="Arial" pitchFamily="34" charset="0"/>
                  <a:hlinkClick r:id="rId4"/>
                </a:rPr>
                <a:t>research.microsoft.com/bio</a:t>
              </a:r>
              <a:r>
                <a:rPr lang="en-US" sz="1400" dirty="0" smtClean="0">
                  <a:latin typeface="Arial" pitchFamily="34" charset="0"/>
                  <a:cs typeface="Arial" pitchFamily="34" charset="0"/>
                </a:rPr>
                <a:t>.</a:t>
              </a:r>
              <a:endParaRPr lang="en-US" sz="1400" dirty="0">
                <a:latin typeface="Arial" pitchFamily="34" charset="0"/>
                <a:cs typeface="Arial" pitchFamily="34" charset="0"/>
              </a:endParaRPr>
            </a:p>
          </p:txBody>
        </p:sp>
      </p:grpSp>
    </p:spTree>
    <p:extLst>
      <p:ext uri="{BB962C8B-B14F-4D97-AF65-F5344CB8AC3E}">
        <p14:creationId xmlns:p14="http://schemas.microsoft.com/office/powerpoint/2010/main" val="7807544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IAsyncResult</a:t>
            </a:r>
            <a:r>
              <a:rPr lang="en-US" dirty="0" smtClean="0"/>
              <a:t> based pattern</a:t>
            </a:r>
            <a:endParaRPr lang="en-US" dirty="0"/>
          </a:p>
        </p:txBody>
      </p:sp>
      <p:sp>
        <p:nvSpPr>
          <p:cNvPr id="3" name="Content Placeholder 2"/>
          <p:cNvSpPr>
            <a:spLocks noGrp="1"/>
          </p:cNvSpPr>
          <p:nvPr>
            <p:ph idx="1"/>
          </p:nvPr>
        </p:nvSpPr>
        <p:spPr>
          <a:xfrm>
            <a:off x="457200" y="1600200"/>
            <a:ext cx="8458200" cy="2057400"/>
          </a:xfrm>
        </p:spPr>
        <p:txBody>
          <a:bodyPr>
            <a:normAutofit/>
          </a:bodyPr>
          <a:lstStyle/>
          <a:p>
            <a:r>
              <a:rPr lang="en-US" dirty="0" smtClean="0"/>
              <a:t>.NET Framework use common </a:t>
            </a:r>
            <a:r>
              <a:rPr lang="en-US" dirty="0" err="1" smtClean="0"/>
              <a:t>async</a:t>
            </a:r>
            <a:r>
              <a:rPr lang="en-US" dirty="0" smtClean="0"/>
              <a:t> pattern in many classes</a:t>
            </a:r>
          </a:p>
          <a:p>
            <a:pPr lvl="1"/>
            <a:r>
              <a:rPr lang="en-US" b="1" dirty="0" err="1" smtClean="0">
                <a:latin typeface="Consolas" pitchFamily="49" charset="0"/>
                <a:cs typeface="Consolas" pitchFamily="49" charset="0"/>
              </a:rPr>
              <a:t>BeginXXX</a:t>
            </a:r>
            <a:r>
              <a:rPr lang="en-US" b="1" dirty="0" smtClean="0">
                <a:latin typeface="Consolas" pitchFamily="49" charset="0"/>
                <a:cs typeface="Consolas" pitchFamily="49" charset="0"/>
              </a:rPr>
              <a:t> </a:t>
            </a:r>
            <a:r>
              <a:rPr lang="en-US" dirty="0" smtClean="0"/>
              <a:t>initiates operation and returns </a:t>
            </a:r>
            <a:r>
              <a:rPr lang="en-US" i="1" dirty="0" smtClean="0">
                <a:solidFill>
                  <a:srgbClr val="FF0000"/>
                </a:solidFill>
              </a:rPr>
              <a:t>state object</a:t>
            </a:r>
          </a:p>
          <a:p>
            <a:pPr lvl="1"/>
            <a:r>
              <a:rPr lang="en-US" b="1" dirty="0" err="1" smtClean="0">
                <a:latin typeface="Consolas" pitchFamily="49" charset="0"/>
                <a:cs typeface="Consolas" pitchFamily="49" charset="0"/>
              </a:rPr>
              <a:t>EndXXX</a:t>
            </a:r>
            <a:r>
              <a:rPr lang="en-US" dirty="0" smtClean="0"/>
              <a:t> harvests results (including exceptions) using state object</a:t>
            </a:r>
          </a:p>
          <a:p>
            <a:pPr lvl="1"/>
            <a:r>
              <a:rPr lang="en-US" dirty="0" smtClean="0"/>
              <a:t>state object provides access to running </a:t>
            </a:r>
            <a:r>
              <a:rPr lang="en-US" dirty="0" err="1" smtClean="0"/>
              <a:t>async</a:t>
            </a:r>
            <a:r>
              <a:rPr lang="en-US" dirty="0" smtClean="0"/>
              <a:t> operation</a:t>
            </a:r>
          </a:p>
          <a:p>
            <a:pPr lvl="1"/>
            <a:r>
              <a:rPr lang="en-US" dirty="0" smtClean="0"/>
              <a:t>often models synchronous </a:t>
            </a:r>
            <a:r>
              <a:rPr lang="en-US" dirty="0"/>
              <a:t>method </a:t>
            </a:r>
            <a:r>
              <a:rPr lang="en-US" b="1" dirty="0"/>
              <a:t>XXX</a:t>
            </a:r>
          </a:p>
          <a:p>
            <a:endParaRPr lang="en-US" dirty="0"/>
          </a:p>
        </p:txBody>
      </p:sp>
      <p:sp>
        <p:nvSpPr>
          <p:cNvPr id="4" name="TextBox 3"/>
          <p:cNvSpPr txBox="1"/>
          <p:nvPr/>
        </p:nvSpPr>
        <p:spPr>
          <a:xfrm>
            <a:off x="1066800" y="3607475"/>
            <a:ext cx="7239000" cy="203132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public class </a:t>
            </a:r>
            <a:r>
              <a:rPr lang="en-US" dirty="0" err="1" smtClean="0">
                <a:latin typeface="Consolas" pitchFamily="49" charset="0"/>
                <a:cs typeface="Consolas" pitchFamily="49" charset="0"/>
              </a:rPr>
              <a:t>WebRequest</a:t>
            </a:r>
            <a:endParaRPr lang="en-US" dirty="0" smtClean="0">
              <a:latin typeface="Consolas" pitchFamily="49" charset="0"/>
              <a:cs typeface="Consolas" pitchFamily="49" charset="0"/>
            </a:endParaRPr>
          </a:p>
          <a:p>
            <a:r>
              <a:rPr lang="en-US" dirty="0" smtClean="0">
                <a:latin typeface="Consolas" pitchFamily="49" charset="0"/>
                <a:cs typeface="Consolas" pitchFamily="49" charset="0"/>
              </a:rPr>
              <a:t>{</a:t>
            </a:r>
          </a:p>
          <a:p>
            <a:r>
              <a:rPr lang="en-US" dirty="0" smtClean="0">
                <a:latin typeface="Consolas" pitchFamily="49" charset="0"/>
                <a:cs typeface="Consolas" pitchFamily="49" charset="0"/>
              </a:rPr>
              <a:t>   </a:t>
            </a:r>
            <a:r>
              <a:rPr lang="en-US" dirty="0">
                <a:latin typeface="Consolas" pitchFamily="49" charset="0"/>
                <a:cs typeface="Consolas" pitchFamily="49" charset="0"/>
              </a:rPr>
              <a:t>public </a:t>
            </a:r>
            <a:r>
              <a:rPr lang="en-US" dirty="0" err="1">
                <a:latin typeface="Consolas" pitchFamily="49" charset="0"/>
                <a:cs typeface="Consolas" pitchFamily="49" charset="0"/>
              </a:rPr>
              <a:t>WebResponse</a:t>
            </a:r>
            <a:r>
              <a:rPr lang="en-US" dirty="0">
                <a:latin typeface="Consolas" pitchFamily="49" charset="0"/>
                <a:cs typeface="Consolas" pitchFamily="49" charset="0"/>
              </a:rPr>
              <a:t> </a:t>
            </a:r>
            <a:r>
              <a:rPr lang="en-US" dirty="0" err="1">
                <a:latin typeface="Consolas" pitchFamily="49" charset="0"/>
                <a:cs typeface="Consolas" pitchFamily="49" charset="0"/>
              </a:rPr>
              <a:t>GetResponse</a:t>
            </a:r>
            <a:r>
              <a:rPr lang="en-US" dirty="0">
                <a:latin typeface="Consolas" pitchFamily="49" charset="0"/>
                <a:cs typeface="Consolas" pitchFamily="49" charset="0"/>
              </a:rPr>
              <a:t>();</a:t>
            </a:r>
            <a:br>
              <a:rPr lang="en-US" dirty="0">
                <a:latin typeface="Consolas" pitchFamily="49" charset="0"/>
                <a:cs typeface="Consolas" pitchFamily="49" charset="0"/>
              </a:rPr>
            </a:br>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public </a:t>
            </a:r>
            <a:r>
              <a:rPr lang="en-US" b="1" dirty="0" err="1" smtClean="0">
                <a:solidFill>
                  <a:srgbClr val="FF0000"/>
                </a:solidFill>
                <a:latin typeface="Consolas" pitchFamily="49" charset="0"/>
                <a:cs typeface="Consolas" pitchFamily="49" charset="0"/>
              </a:rPr>
              <a:t>IAsyncResult</a:t>
            </a:r>
            <a:r>
              <a:rPr lang="en-US" dirty="0" smtClean="0">
                <a:solidFill>
                  <a:srgbClr val="FF0000"/>
                </a:solidFill>
                <a:latin typeface="Consolas" pitchFamily="49" charset="0"/>
                <a:cs typeface="Consolas" pitchFamily="49" charset="0"/>
              </a:rPr>
              <a:t> </a:t>
            </a:r>
            <a:r>
              <a:rPr lang="en-US" b="1" dirty="0" err="1" smtClean="0">
                <a:latin typeface="Consolas" pitchFamily="49" charset="0"/>
                <a:cs typeface="Consolas" pitchFamily="49" charset="0"/>
              </a:rPr>
              <a:t>BeginGetResponse</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public </a:t>
            </a:r>
            <a:r>
              <a:rPr lang="en-US" dirty="0" err="1" smtClean="0">
                <a:latin typeface="Consolas" pitchFamily="49" charset="0"/>
                <a:cs typeface="Consolas" pitchFamily="49" charset="0"/>
              </a:rPr>
              <a:t>WebResponse</a:t>
            </a:r>
            <a:r>
              <a:rPr lang="en-US" dirty="0" smtClean="0">
                <a:latin typeface="Consolas" pitchFamily="49" charset="0"/>
                <a:cs typeface="Consolas" pitchFamily="49" charset="0"/>
              </a:rPr>
              <a:t> </a:t>
            </a:r>
            <a:r>
              <a:rPr lang="en-US" b="1" dirty="0" err="1" smtClean="0">
                <a:latin typeface="Consolas" pitchFamily="49" charset="0"/>
                <a:cs typeface="Consolas" pitchFamily="49" charset="0"/>
              </a:rPr>
              <a:t>EndGetResponse</a:t>
            </a:r>
            <a:r>
              <a:rPr lang="en-US" b="1" dirty="0" smtClean="0">
                <a:latin typeface="Consolas" pitchFamily="49" charset="0"/>
                <a:cs typeface="Consolas" pitchFamily="49" charset="0"/>
              </a:rPr>
              <a:t>(</a:t>
            </a:r>
            <a:r>
              <a:rPr lang="en-US" b="1" dirty="0" err="1" smtClean="0">
                <a:solidFill>
                  <a:srgbClr val="FF0000"/>
                </a:solidFill>
                <a:latin typeface="Consolas" pitchFamily="49" charset="0"/>
                <a:cs typeface="Consolas" pitchFamily="49" charset="0"/>
              </a:rPr>
              <a:t>IAsyncResult</a:t>
            </a:r>
            <a:r>
              <a:rPr lang="en-US" b="1" dirty="0" smtClean="0">
                <a:solidFill>
                  <a:srgbClr val="FF0000"/>
                </a:solidFill>
                <a:latin typeface="Consolas" pitchFamily="49" charset="0"/>
                <a:cs typeface="Consolas" pitchFamily="49" charset="0"/>
              </a:rPr>
              <a:t> </a:t>
            </a:r>
            <a:r>
              <a:rPr lang="en-US" b="1" dirty="0" err="1" smtClean="0">
                <a:solidFill>
                  <a:srgbClr val="FF0000"/>
                </a:solidFill>
                <a:latin typeface="Consolas" pitchFamily="49" charset="0"/>
                <a:cs typeface="Consolas" pitchFamily="49" charset="0"/>
              </a:rPr>
              <a:t>ar</a:t>
            </a:r>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5" name="TextBox 4"/>
          <p:cNvSpPr txBox="1"/>
          <p:nvPr/>
        </p:nvSpPr>
        <p:spPr>
          <a:xfrm>
            <a:off x="609600" y="5830669"/>
            <a:ext cx="7772400" cy="646331"/>
          </a:xfrm>
          <a:prstGeom prst="rect">
            <a:avLst/>
          </a:prstGeom>
          <a:noFill/>
        </p:spPr>
        <p:txBody>
          <a:bodyPr wrap="square" rtlCol="0">
            <a:spAutoFit/>
          </a:bodyPr>
          <a:lstStyle/>
          <a:p>
            <a:r>
              <a:rPr lang="en-US" b="1" dirty="0" err="1" smtClean="0">
                <a:latin typeface="Consolas" pitchFamily="49" charset="0"/>
                <a:cs typeface="Consolas" pitchFamily="49" charset="0"/>
              </a:rPr>
              <a:t>GetResponse</a:t>
            </a:r>
            <a:r>
              <a:rPr lang="en-US" dirty="0" smtClean="0">
                <a:latin typeface="Arial" pitchFamily="34" charset="0"/>
                <a:cs typeface="Arial" pitchFamily="34" charset="0"/>
              </a:rPr>
              <a:t> broken into two calls – </a:t>
            </a:r>
            <a:r>
              <a:rPr lang="en-US" b="1" dirty="0" err="1" smtClean="0">
                <a:latin typeface="Consolas" pitchFamily="49" charset="0"/>
                <a:cs typeface="Consolas" pitchFamily="49" charset="0"/>
              </a:rPr>
              <a:t>BeginGetResponse</a:t>
            </a:r>
            <a:r>
              <a:rPr lang="en-US" dirty="0" smtClean="0">
                <a:latin typeface="Arial" pitchFamily="34" charset="0"/>
                <a:cs typeface="Arial" pitchFamily="34" charset="0"/>
              </a:rPr>
              <a:t> starts call and </a:t>
            </a:r>
            <a:r>
              <a:rPr lang="en-US" b="1" dirty="0" err="1" smtClean="0">
                <a:latin typeface="Consolas" pitchFamily="49" charset="0"/>
                <a:cs typeface="Consolas" pitchFamily="49" charset="0"/>
              </a:rPr>
              <a:t>EndGetResponse</a:t>
            </a:r>
            <a:r>
              <a:rPr lang="en-US" dirty="0" smtClean="0">
                <a:latin typeface="Arial" pitchFamily="34" charset="0"/>
                <a:cs typeface="Arial" pitchFamily="34" charset="0"/>
              </a:rPr>
              <a:t> returns final result, but it's done asynchronously now</a:t>
            </a:r>
            <a:endParaRPr lang="en-US" dirty="0">
              <a:latin typeface="Arial" pitchFamily="34" charset="0"/>
              <a:cs typeface="Arial" pitchFamily="34" charset="0"/>
            </a:endParaRPr>
          </a:p>
        </p:txBody>
      </p:sp>
      <p:cxnSp>
        <p:nvCxnSpPr>
          <p:cNvPr id="7" name="Straight Arrow Connector 6"/>
          <p:cNvCxnSpPr/>
          <p:nvPr/>
        </p:nvCxnSpPr>
        <p:spPr>
          <a:xfrm flipV="1">
            <a:off x="4267200" y="5334000"/>
            <a:ext cx="0" cy="49666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987491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asynchronous operation</a:t>
            </a:r>
            <a:endParaRPr lang="en-US" dirty="0"/>
          </a:p>
        </p:txBody>
      </p:sp>
      <p:sp>
        <p:nvSpPr>
          <p:cNvPr id="3" name="Content Placeholder 2"/>
          <p:cNvSpPr>
            <a:spLocks noGrp="1"/>
          </p:cNvSpPr>
          <p:nvPr>
            <p:ph idx="1"/>
          </p:nvPr>
        </p:nvSpPr>
        <p:spPr>
          <a:xfrm>
            <a:off x="457200" y="1600200"/>
            <a:ext cx="8229600" cy="838200"/>
          </a:xfrm>
        </p:spPr>
        <p:txBody>
          <a:bodyPr/>
          <a:lstStyle/>
          <a:p>
            <a:r>
              <a:rPr lang="en-US" dirty="0" err="1" smtClean="0">
                <a:latin typeface="Consolas" pitchFamily="49" charset="0"/>
                <a:cs typeface="Consolas" pitchFamily="49" charset="0"/>
              </a:rPr>
              <a:t>IAsyncResult</a:t>
            </a:r>
            <a:r>
              <a:rPr lang="en-US" dirty="0" smtClean="0"/>
              <a:t> returned from </a:t>
            </a:r>
            <a:r>
              <a:rPr lang="en-US" dirty="0" err="1" smtClean="0">
                <a:latin typeface="Consolas" pitchFamily="49" charset="0"/>
                <a:cs typeface="Consolas" pitchFamily="49" charset="0"/>
              </a:rPr>
              <a:t>BeginXXX</a:t>
            </a:r>
            <a:r>
              <a:rPr lang="en-US" dirty="0" smtClean="0"/>
              <a:t> call</a:t>
            </a:r>
          </a:p>
          <a:p>
            <a:pPr lvl="1"/>
            <a:r>
              <a:rPr lang="en-US" dirty="0" smtClean="0"/>
              <a:t>used to tie specific </a:t>
            </a:r>
            <a:r>
              <a:rPr lang="en-US" b="1" dirty="0" err="1" smtClean="0">
                <a:latin typeface="Consolas" pitchFamily="49" charset="0"/>
                <a:cs typeface="Consolas" pitchFamily="49" charset="0"/>
              </a:rPr>
              <a:t>BeginXXX</a:t>
            </a:r>
            <a:r>
              <a:rPr lang="en-US" dirty="0" smtClean="0"/>
              <a:t> and </a:t>
            </a:r>
            <a:r>
              <a:rPr lang="en-US" b="1" dirty="0" err="1" smtClean="0">
                <a:latin typeface="Consolas" pitchFamily="49" charset="0"/>
                <a:cs typeface="Consolas" pitchFamily="49" charset="0"/>
              </a:rPr>
              <a:t>EndXXX</a:t>
            </a:r>
            <a:r>
              <a:rPr lang="en-US" dirty="0" smtClean="0"/>
              <a:t> calls together</a:t>
            </a:r>
          </a:p>
        </p:txBody>
      </p:sp>
      <p:sp>
        <p:nvSpPr>
          <p:cNvPr id="4" name="TextBox 3"/>
          <p:cNvSpPr txBox="1"/>
          <p:nvPr/>
        </p:nvSpPr>
        <p:spPr>
          <a:xfrm>
            <a:off x="593436" y="4343400"/>
            <a:ext cx="7924800" cy="175432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request = </a:t>
            </a:r>
            <a:r>
              <a:rPr lang="en-US" dirty="0" err="1" smtClean="0">
                <a:latin typeface="Consolas" pitchFamily="49" charset="0"/>
                <a:cs typeface="Consolas" pitchFamily="49" charset="0"/>
              </a:rPr>
              <a:t>WebRequest.Create</a:t>
            </a:r>
            <a:r>
              <a:rPr lang="en-US" dirty="0" smtClean="0">
                <a:latin typeface="Consolas" pitchFamily="49" charset="0"/>
                <a:cs typeface="Consolas" pitchFamily="49" charset="0"/>
              </a:rPr>
              <a:t>("http://www.microsoft.com");</a:t>
            </a:r>
          </a:p>
          <a:p>
            <a:r>
              <a:rPr lang="en-US" dirty="0" err="1" smtClean="0">
                <a:solidFill>
                  <a:srgbClr val="FF0000"/>
                </a:solidFill>
                <a:latin typeface="Consolas" pitchFamily="49" charset="0"/>
                <a:cs typeface="Consolas" pitchFamily="49" charset="0"/>
              </a:rPr>
              <a:t>IAsyncResult</a:t>
            </a:r>
            <a:r>
              <a:rPr lang="en-US" dirty="0" smtClean="0">
                <a:solidFill>
                  <a:srgbClr val="FF0000"/>
                </a:solidFill>
                <a:latin typeface="Consolas" pitchFamily="49" charset="0"/>
                <a:cs typeface="Consolas" pitchFamily="49" charset="0"/>
              </a:rPr>
              <a:t> </a:t>
            </a:r>
            <a:r>
              <a:rPr lang="en-US" dirty="0" err="1" smtClean="0">
                <a:solidFill>
                  <a:srgbClr val="FF0000"/>
                </a:solidFill>
                <a:latin typeface="Consolas" pitchFamily="49" charset="0"/>
                <a:cs typeface="Consolas" pitchFamily="49" charset="0"/>
              </a:rPr>
              <a:t>ar</a:t>
            </a:r>
            <a:r>
              <a:rPr lang="en-US" dirty="0" smtClean="0">
                <a:solidFill>
                  <a:srgbClr val="FF0000"/>
                </a:solidFill>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request.BeginGetResponse</a:t>
            </a:r>
            <a:r>
              <a:rPr lang="en-US" dirty="0" smtClean="0">
                <a:latin typeface="Consolas" pitchFamily="49" charset="0"/>
                <a:cs typeface="Consolas" pitchFamily="49" charset="0"/>
              </a:rPr>
              <a:t>(null, null);</a:t>
            </a:r>
          </a:p>
          <a:p>
            <a:endParaRPr lang="en-US" dirty="0">
              <a:latin typeface="Consolas" pitchFamily="49" charset="0"/>
              <a:cs typeface="Consolas" pitchFamily="49" charset="0"/>
            </a:endParaRPr>
          </a:p>
          <a:p>
            <a:r>
              <a:rPr lang="en-US" dirty="0" smtClean="0">
                <a:latin typeface="Consolas" pitchFamily="49" charset="0"/>
                <a:cs typeface="Consolas" pitchFamily="49" charset="0"/>
              </a:rPr>
              <a:t>... can continue working here until we need results</a:t>
            </a:r>
          </a:p>
          <a:p>
            <a:endParaRPr lang="en-US" dirty="0">
              <a:latin typeface="Consolas" pitchFamily="49" charset="0"/>
              <a:cs typeface="Consolas" pitchFamily="49" charset="0"/>
            </a:endParaRPr>
          </a:p>
          <a:p>
            <a:r>
              <a:rPr lang="en-US" dirty="0" err="1" smtClean="0">
                <a:latin typeface="Consolas" pitchFamily="49" charset="0"/>
                <a:cs typeface="Consolas" pitchFamily="49" charset="0"/>
              </a:rPr>
              <a:t>WebResponse</a:t>
            </a:r>
            <a:r>
              <a:rPr lang="en-US" dirty="0" smtClean="0">
                <a:latin typeface="Consolas" pitchFamily="49" charset="0"/>
                <a:cs typeface="Consolas" pitchFamily="49" charset="0"/>
              </a:rPr>
              <a:t> response = </a:t>
            </a:r>
            <a:r>
              <a:rPr lang="en-US" dirty="0" err="1" smtClean="0">
                <a:latin typeface="Consolas" pitchFamily="49" charset="0"/>
                <a:cs typeface="Consolas" pitchFamily="49" charset="0"/>
              </a:rPr>
              <a:t>request.EndGetResponse</a:t>
            </a:r>
            <a:r>
              <a:rPr lang="en-US" dirty="0" smtClean="0">
                <a:latin typeface="Consolas" pitchFamily="49" charset="0"/>
                <a:cs typeface="Consolas" pitchFamily="49" charset="0"/>
              </a:rPr>
              <a:t>(</a:t>
            </a:r>
            <a:r>
              <a:rPr lang="en-US" dirty="0" err="1" smtClean="0">
                <a:solidFill>
                  <a:srgbClr val="FF0000"/>
                </a:solidFill>
                <a:latin typeface="Consolas" pitchFamily="49" charset="0"/>
                <a:cs typeface="Consolas" pitchFamily="49" charset="0"/>
              </a:rPr>
              <a:t>ar</a:t>
            </a:r>
            <a:r>
              <a:rPr lang="en-US" dirty="0" smtClean="0">
                <a:latin typeface="Consolas" pitchFamily="49" charset="0"/>
                <a:cs typeface="Consolas" pitchFamily="49" charset="0"/>
              </a:rPr>
              <a:t>);</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5691" y="2438400"/>
            <a:ext cx="2895600" cy="172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09600" y="2743200"/>
            <a:ext cx="4572000" cy="1200329"/>
          </a:xfrm>
          <a:prstGeom prst="rect">
            <a:avLst/>
          </a:prstGeom>
          <a:noFill/>
        </p:spPr>
        <p:txBody>
          <a:bodyPr wrap="square" rtlCol="0">
            <a:spAutoFit/>
          </a:bodyPr>
          <a:lstStyle/>
          <a:p>
            <a:r>
              <a:rPr lang="en-US" dirty="0" smtClean="0"/>
              <a:t>properties of interface provide current status of the running operation – primarily whether it has completed (</a:t>
            </a:r>
            <a:r>
              <a:rPr lang="en-US" b="1" dirty="0" err="1" smtClean="0">
                <a:latin typeface="Consolas" pitchFamily="49" charset="0"/>
                <a:cs typeface="Consolas" pitchFamily="49" charset="0"/>
              </a:rPr>
              <a:t>IsCompleted</a:t>
            </a:r>
            <a:r>
              <a:rPr lang="en-US" dirty="0" smtClean="0"/>
              <a:t>) and results are ready</a:t>
            </a:r>
            <a:endParaRPr lang="en-US" dirty="0"/>
          </a:p>
        </p:txBody>
      </p:sp>
      <p:sp>
        <p:nvSpPr>
          <p:cNvPr id="6" name="TextBox 5"/>
          <p:cNvSpPr txBox="1"/>
          <p:nvPr/>
        </p:nvSpPr>
        <p:spPr>
          <a:xfrm>
            <a:off x="609600" y="6260068"/>
            <a:ext cx="7924800" cy="369332"/>
          </a:xfrm>
          <a:prstGeom prst="rect">
            <a:avLst/>
          </a:prstGeom>
          <a:noFill/>
        </p:spPr>
        <p:txBody>
          <a:bodyPr wrap="square" rtlCol="0">
            <a:spAutoFit/>
          </a:bodyPr>
          <a:lstStyle/>
          <a:p>
            <a:r>
              <a:rPr lang="en-US" b="1" dirty="0" smtClean="0">
                <a:latin typeface="Consolas" pitchFamily="49" charset="0"/>
                <a:cs typeface="Consolas" pitchFamily="49" charset="0"/>
              </a:rPr>
              <a:t>Begin/</a:t>
            </a:r>
            <a:r>
              <a:rPr lang="en-US" b="1" dirty="0" err="1" smtClean="0">
                <a:latin typeface="Consolas" pitchFamily="49" charset="0"/>
                <a:cs typeface="Consolas" pitchFamily="49" charset="0"/>
              </a:rPr>
              <a:t>EndGetResponse</a:t>
            </a:r>
            <a:r>
              <a:rPr lang="en-US" dirty="0" smtClean="0">
                <a:latin typeface="Arial" pitchFamily="34" charset="0"/>
                <a:cs typeface="Arial" pitchFamily="34" charset="0"/>
              </a:rPr>
              <a:t> must be executed on same </a:t>
            </a:r>
            <a:r>
              <a:rPr lang="en-US" b="1" dirty="0" err="1" smtClean="0">
                <a:latin typeface="Consolas" pitchFamily="49" charset="0"/>
                <a:cs typeface="Consolas" pitchFamily="49" charset="0"/>
              </a:rPr>
              <a:t>WebRequest</a:t>
            </a:r>
            <a:r>
              <a:rPr lang="en-US" dirty="0" smtClean="0">
                <a:latin typeface="Arial" pitchFamily="34" charset="0"/>
                <a:cs typeface="Arial" pitchFamily="34" charset="0"/>
              </a:rPr>
              <a:t> instance</a:t>
            </a:r>
            <a:endParaRPr lang="en-US" b="1" dirty="0">
              <a:latin typeface="Consolas" pitchFamily="49" charset="0"/>
              <a:cs typeface="Consolas" pitchFamily="49" charset="0"/>
            </a:endParaRPr>
          </a:p>
        </p:txBody>
      </p:sp>
    </p:spTree>
    <p:extLst>
      <p:ext uri="{BB962C8B-B14F-4D97-AF65-F5344CB8AC3E}">
        <p14:creationId xmlns:p14="http://schemas.microsoft.com/office/powerpoint/2010/main" val="38793182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Moving beyond polling</a:t>
            </a:r>
            <a:endParaRPr lang="en-US" dirty="0"/>
          </a:p>
        </p:txBody>
      </p:sp>
      <p:sp>
        <p:nvSpPr>
          <p:cNvPr id="3" name="Content Placeholder 2"/>
          <p:cNvSpPr>
            <a:spLocks noGrp="1"/>
          </p:cNvSpPr>
          <p:nvPr>
            <p:ph idx="1"/>
          </p:nvPr>
        </p:nvSpPr>
        <p:spPr>
          <a:xfrm>
            <a:off x="457200" y="1600200"/>
            <a:ext cx="8229600" cy="1600200"/>
          </a:xfrm>
        </p:spPr>
        <p:txBody>
          <a:bodyPr/>
          <a:lstStyle/>
          <a:p>
            <a:r>
              <a:rPr lang="en-US" dirty="0" err="1" smtClean="0">
                <a:latin typeface="Consolas" pitchFamily="49" charset="0"/>
                <a:cs typeface="Consolas" pitchFamily="49" charset="0"/>
              </a:rPr>
              <a:t>IAsyncResult.IsComplete</a:t>
            </a:r>
            <a:r>
              <a:rPr lang="en-US" dirty="0" smtClean="0"/>
              <a:t> can be used to poll operation state</a:t>
            </a:r>
          </a:p>
          <a:p>
            <a:pPr lvl="1"/>
            <a:r>
              <a:rPr lang="en-US" dirty="0" smtClean="0"/>
              <a:t>easy, but not very efficient</a:t>
            </a:r>
          </a:p>
          <a:p>
            <a:pPr lvl="1"/>
            <a:r>
              <a:rPr lang="en-US" dirty="0" smtClean="0"/>
              <a:t>much better to have system perform </a:t>
            </a:r>
            <a:r>
              <a:rPr lang="en-US" i="1" dirty="0" smtClean="0"/>
              <a:t>callback </a:t>
            </a:r>
            <a:r>
              <a:rPr lang="en-US" dirty="0" smtClean="0"/>
              <a:t>when complete</a:t>
            </a:r>
          </a:p>
          <a:p>
            <a:pPr lvl="1"/>
            <a:r>
              <a:rPr lang="en-US" dirty="0" smtClean="0"/>
              <a:t>defined by </a:t>
            </a:r>
            <a:r>
              <a:rPr lang="en-US" b="1" dirty="0" err="1" smtClean="0">
                <a:latin typeface="Consolas" pitchFamily="49" charset="0"/>
                <a:cs typeface="Consolas" pitchFamily="49" charset="0"/>
              </a:rPr>
              <a:t>AsyncCallback</a:t>
            </a:r>
            <a:r>
              <a:rPr lang="en-US" b="1" dirty="0" smtClean="0">
                <a:latin typeface="Consolas" pitchFamily="49" charset="0"/>
                <a:cs typeface="Consolas" pitchFamily="49" charset="0"/>
              </a:rPr>
              <a:t> </a:t>
            </a:r>
            <a:r>
              <a:rPr lang="en-US" dirty="0" smtClean="0"/>
              <a:t>delegate </a:t>
            </a:r>
            <a:r>
              <a:rPr lang="en-US" dirty="0" smtClean="0">
                <a:solidFill>
                  <a:srgbClr val="FF0000"/>
                </a:solidFill>
              </a:rPr>
              <a:t>parameter</a:t>
            </a:r>
            <a:r>
              <a:rPr lang="en-US" dirty="0" smtClean="0"/>
              <a:t> of </a:t>
            </a:r>
            <a:r>
              <a:rPr lang="en-US" b="1" dirty="0" err="1" smtClean="0">
                <a:latin typeface="Consolas" pitchFamily="49" charset="0"/>
                <a:cs typeface="Consolas" pitchFamily="49" charset="0"/>
              </a:rPr>
              <a:t>BeginXXX</a:t>
            </a:r>
            <a:endParaRPr lang="en-US" b="1" dirty="0">
              <a:latin typeface="Consolas" pitchFamily="49" charset="0"/>
              <a:cs typeface="Consolas" pitchFamily="49" charset="0"/>
            </a:endParaRPr>
          </a:p>
        </p:txBody>
      </p:sp>
      <p:sp>
        <p:nvSpPr>
          <p:cNvPr id="4" name="TextBox 3"/>
          <p:cNvSpPr txBox="1"/>
          <p:nvPr/>
        </p:nvSpPr>
        <p:spPr>
          <a:xfrm>
            <a:off x="304800" y="3505200"/>
            <a:ext cx="8534400" cy="175432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public class </a:t>
            </a:r>
            <a:r>
              <a:rPr lang="en-US" dirty="0" err="1" smtClean="0">
                <a:latin typeface="Consolas" pitchFamily="49" charset="0"/>
                <a:cs typeface="Consolas" pitchFamily="49" charset="0"/>
              </a:rPr>
              <a:t>WebRequest</a:t>
            </a:r>
            <a:endParaRPr lang="en-US" dirty="0" smtClean="0">
              <a:latin typeface="Consolas" pitchFamily="49" charset="0"/>
              <a:cs typeface="Consolas" pitchFamily="49" charset="0"/>
            </a:endParaRPr>
          </a:p>
          <a:p>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p>
          <a:p>
            <a:r>
              <a:rPr lang="en-US" dirty="0" smtClean="0">
                <a:latin typeface="Consolas" pitchFamily="49" charset="0"/>
                <a:cs typeface="Consolas" pitchFamily="49" charset="0"/>
              </a:rPr>
              <a:t>   public </a:t>
            </a:r>
            <a:r>
              <a:rPr lang="en-US" dirty="0" err="1" smtClean="0">
                <a:solidFill>
                  <a:schemeClr val="tx1"/>
                </a:solidFill>
                <a:latin typeface="Consolas" pitchFamily="49" charset="0"/>
                <a:cs typeface="Consolas" pitchFamily="49" charset="0"/>
              </a:rPr>
              <a:t>IAsyncResult</a:t>
            </a:r>
            <a:r>
              <a:rPr lang="en-US" dirty="0" smtClean="0">
                <a:solidFill>
                  <a:schemeClr val="tx1"/>
                </a:solidFill>
                <a:latin typeface="Consolas" pitchFamily="49" charset="0"/>
                <a:cs typeface="Consolas" pitchFamily="49" charset="0"/>
              </a:rPr>
              <a:t> </a:t>
            </a:r>
            <a:r>
              <a:rPr lang="en-US" dirty="0" err="1" smtClean="0">
                <a:solidFill>
                  <a:schemeClr val="tx1"/>
                </a:solidFill>
                <a:latin typeface="Consolas" pitchFamily="49" charset="0"/>
                <a:cs typeface="Consolas" pitchFamily="49" charset="0"/>
              </a:rPr>
              <a:t>BeginGetResponse</a:t>
            </a:r>
            <a:r>
              <a:rPr lang="en-US" dirty="0" smtClean="0">
                <a:latin typeface="Consolas" pitchFamily="49" charset="0"/>
                <a:cs typeface="Consolas" pitchFamily="49" charset="0"/>
              </a:rPr>
              <a:t>(</a:t>
            </a:r>
            <a:r>
              <a:rPr lang="en-US" b="1" dirty="0" err="1" smtClean="0">
                <a:solidFill>
                  <a:srgbClr val="FF0000"/>
                </a:solidFill>
                <a:latin typeface="Consolas" pitchFamily="49" charset="0"/>
                <a:cs typeface="Consolas" pitchFamily="49" charset="0"/>
              </a:rPr>
              <a:t>AsyncCallback</a:t>
            </a:r>
            <a:r>
              <a:rPr lang="en-US" b="1" dirty="0" smtClean="0">
                <a:solidFill>
                  <a:srgbClr val="FF0000"/>
                </a:solidFill>
                <a:latin typeface="Consolas" pitchFamily="49" charset="0"/>
                <a:cs typeface="Consolas" pitchFamily="49" charset="0"/>
              </a:rPr>
              <a:t> callback</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                                        </a:t>
            </a:r>
            <a:r>
              <a:rPr lang="en-US" dirty="0" smtClean="0">
                <a:solidFill>
                  <a:srgbClr val="0070C0"/>
                </a:solidFill>
                <a:latin typeface="Consolas" pitchFamily="49" charset="0"/>
                <a:cs typeface="Consolas" pitchFamily="49" charset="0"/>
              </a:rPr>
              <a:t>object </a:t>
            </a:r>
            <a:r>
              <a:rPr lang="en-US" dirty="0" err="1" smtClean="0">
                <a:solidFill>
                  <a:srgbClr val="0070C0"/>
                </a:solidFill>
                <a:latin typeface="Consolas" pitchFamily="49" charset="0"/>
                <a:cs typeface="Consolas" pitchFamily="49" charset="0"/>
              </a:rPr>
              <a:t>asyncState</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5" name="TextBox 4"/>
          <p:cNvSpPr txBox="1"/>
          <p:nvPr/>
        </p:nvSpPr>
        <p:spPr>
          <a:xfrm>
            <a:off x="1066800" y="5562600"/>
            <a:ext cx="7010400" cy="646331"/>
          </a:xfrm>
          <a:prstGeom prst="rect">
            <a:avLst/>
          </a:prstGeom>
          <a:noFill/>
        </p:spPr>
        <p:txBody>
          <a:bodyPr wrap="square" rtlCol="0">
            <a:spAutoFit/>
          </a:bodyPr>
          <a:lstStyle/>
          <a:p>
            <a:r>
              <a:rPr lang="en-US" dirty="0" err="1" smtClean="0">
                <a:solidFill>
                  <a:srgbClr val="0070C0"/>
                </a:solidFill>
              </a:rPr>
              <a:t>asyncState</a:t>
            </a:r>
            <a:r>
              <a:rPr lang="en-US" dirty="0" smtClean="0"/>
              <a:t> property allows "state" object to be carried through operation – held in </a:t>
            </a:r>
            <a:r>
              <a:rPr lang="en-US" b="1" dirty="0" err="1" smtClean="0">
                <a:latin typeface="Consolas" pitchFamily="49" charset="0"/>
                <a:cs typeface="Consolas" pitchFamily="49" charset="0"/>
              </a:rPr>
              <a:t>IAsyncResult.AsyncState</a:t>
            </a:r>
            <a:r>
              <a:rPr lang="en-US" dirty="0" smtClean="0"/>
              <a:t> property</a:t>
            </a:r>
            <a:endParaRPr lang="en-US" dirty="0"/>
          </a:p>
        </p:txBody>
      </p:sp>
    </p:spTree>
    <p:extLst>
      <p:ext uri="{BB962C8B-B14F-4D97-AF65-F5344CB8AC3E}">
        <p14:creationId xmlns:p14="http://schemas.microsoft.com/office/powerpoint/2010/main" val="39048742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own Arrow 6"/>
          <p:cNvSpPr/>
          <p:nvPr/>
        </p:nvSpPr>
        <p:spPr>
          <a:xfrm>
            <a:off x="4267200" y="2209801"/>
            <a:ext cx="762000" cy="198120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Example: using a callback</a:t>
            </a:r>
            <a:endParaRPr lang="en-US" dirty="0"/>
          </a:p>
        </p:txBody>
      </p:sp>
      <p:sp>
        <p:nvSpPr>
          <p:cNvPr id="6" name="Down Arrow 5"/>
          <p:cNvSpPr/>
          <p:nvPr/>
        </p:nvSpPr>
        <p:spPr>
          <a:xfrm>
            <a:off x="762000" y="2322731"/>
            <a:ext cx="762000" cy="4306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304800" y="2895600"/>
            <a:ext cx="1752600" cy="1600200"/>
          </a:xfrm>
          <a:prstGeom prst="ellipse">
            <a:avLst/>
          </a:prstGeom>
          <a:solidFill>
            <a:srgbClr val="002060"/>
          </a:solidFill>
        </p:spPr>
        <p:style>
          <a:lnRef idx="3">
            <a:schemeClr val="lt1"/>
          </a:lnRef>
          <a:fillRef idx="1">
            <a:schemeClr val="accent1"/>
          </a:fillRef>
          <a:effectRef idx="1">
            <a:schemeClr val="accent1"/>
          </a:effectRef>
          <a:fontRef idx="minor">
            <a:schemeClr val="lt1"/>
          </a:fontRef>
        </p:style>
        <p:txBody>
          <a:bodyPr rtlCol="0" anchor="ctr"/>
          <a:lstStyle/>
          <a:p>
            <a:pPr algn="ctr"/>
            <a:r>
              <a:rPr lang="en-US" dirty="0" smtClean="0"/>
              <a:t>Thread</a:t>
            </a:r>
          </a:p>
          <a:p>
            <a:pPr algn="ctr"/>
            <a:r>
              <a:rPr lang="en-US" dirty="0" smtClean="0"/>
              <a:t>continues execution</a:t>
            </a:r>
            <a:endParaRPr lang="en-US" dirty="0"/>
          </a:p>
        </p:txBody>
      </p:sp>
      <p:sp>
        <p:nvSpPr>
          <p:cNvPr id="4" name="TextBox 3"/>
          <p:cNvSpPr txBox="1"/>
          <p:nvPr/>
        </p:nvSpPr>
        <p:spPr>
          <a:xfrm>
            <a:off x="228600" y="1676400"/>
            <a:ext cx="8610600"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err="1" smtClean="0">
                <a:latin typeface="Consolas" pitchFamily="49" charset="0"/>
                <a:cs typeface="Consolas" pitchFamily="49" charset="0"/>
              </a:rPr>
              <a:t>WebRequest</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req</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WebRequest.Create</a:t>
            </a:r>
            <a:r>
              <a:rPr lang="en-US" dirty="0" smtClean="0">
                <a:latin typeface="Consolas" pitchFamily="49" charset="0"/>
                <a:cs typeface="Consolas" pitchFamily="49" charset="0"/>
              </a:rPr>
              <a:t>("http://....");</a:t>
            </a:r>
          </a:p>
          <a:p>
            <a:r>
              <a:rPr lang="en-US" dirty="0" err="1" smtClean="0">
                <a:latin typeface="Consolas" pitchFamily="49" charset="0"/>
                <a:cs typeface="Consolas" pitchFamily="49" charset="0"/>
              </a:rPr>
              <a:t>IAsyncResult</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ar</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req.BeginGetResponse</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RetrieveComplete</a:t>
            </a:r>
            <a:r>
              <a:rPr lang="en-US" dirty="0" smtClean="0">
                <a:latin typeface="Consolas" pitchFamily="49" charset="0"/>
                <a:cs typeface="Consolas" pitchFamily="49" charset="0"/>
              </a:rPr>
              <a:t>, request);</a:t>
            </a:r>
            <a:endParaRPr lang="en-US" dirty="0">
              <a:latin typeface="Consolas" pitchFamily="49" charset="0"/>
              <a:cs typeface="Consolas" pitchFamily="49" charset="0"/>
            </a:endParaRPr>
          </a:p>
        </p:txBody>
      </p:sp>
      <p:sp>
        <p:nvSpPr>
          <p:cNvPr id="8" name="TextBox 7"/>
          <p:cNvSpPr txBox="1"/>
          <p:nvPr/>
        </p:nvSpPr>
        <p:spPr>
          <a:xfrm>
            <a:off x="2133600" y="4267200"/>
            <a:ext cx="6629400" cy="175432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dirty="0" smtClean="0">
                <a:latin typeface="Consolas" pitchFamily="49" charset="0"/>
                <a:cs typeface="Consolas" pitchFamily="49" charset="0"/>
              </a:rPr>
              <a:t>void </a:t>
            </a:r>
            <a:r>
              <a:rPr lang="en-US" dirty="0" err="1" smtClean="0">
                <a:latin typeface="Consolas" pitchFamily="49" charset="0"/>
                <a:cs typeface="Consolas" pitchFamily="49" charset="0"/>
              </a:rPr>
              <a:t>RetrieveComplete</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IAsyncResult</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iar</a:t>
            </a:r>
            <a:r>
              <a:rPr lang="en-US" dirty="0" smtClean="0">
                <a:latin typeface="Consolas" pitchFamily="49" charset="0"/>
                <a:cs typeface="Consolas" pitchFamily="49" charset="0"/>
              </a:rPr>
              <a:t>)</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WebRequest</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req</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WebRequest</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iar.AsyncState</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WebResponse</a:t>
            </a:r>
            <a:r>
              <a:rPr lang="en-US" dirty="0" smtClean="0">
                <a:latin typeface="Consolas" pitchFamily="49" charset="0"/>
                <a:cs typeface="Consolas" pitchFamily="49" charset="0"/>
              </a:rPr>
              <a:t> response = </a:t>
            </a:r>
            <a:r>
              <a:rPr lang="en-US" dirty="0" err="1" smtClean="0">
                <a:latin typeface="Consolas" pitchFamily="49" charset="0"/>
                <a:cs typeface="Consolas" pitchFamily="49" charset="0"/>
              </a:rPr>
              <a:t>req.EndGetResponse</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iar</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9" name="Rectangle 8"/>
          <p:cNvSpPr/>
          <p:nvPr/>
        </p:nvSpPr>
        <p:spPr>
          <a:xfrm>
            <a:off x="3505200" y="2628900"/>
            <a:ext cx="2590800" cy="876300"/>
          </a:xfrm>
          <a:prstGeom prst="rect">
            <a:avLst/>
          </a:prstGeom>
          <a:solidFill>
            <a:schemeClr val="accent3">
              <a:lumMod val="75000"/>
            </a:schemeClr>
          </a:solidFill>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Background Thread used to execute </a:t>
            </a:r>
            <a:r>
              <a:rPr lang="en-US" b="1" dirty="0" err="1" smtClean="0">
                <a:latin typeface="Consolas" pitchFamily="49" charset="0"/>
                <a:cs typeface="Consolas" pitchFamily="49" charset="0"/>
              </a:rPr>
              <a:t>GetResponse</a:t>
            </a:r>
            <a:endParaRPr lang="en-US" b="1" dirty="0">
              <a:latin typeface="Consolas" pitchFamily="49" charset="0"/>
              <a:cs typeface="Consolas" pitchFamily="49" charset="0"/>
            </a:endParaRPr>
          </a:p>
        </p:txBody>
      </p:sp>
      <p:sp>
        <p:nvSpPr>
          <p:cNvPr id="10" name="TextBox 9"/>
          <p:cNvSpPr txBox="1"/>
          <p:nvPr/>
        </p:nvSpPr>
        <p:spPr>
          <a:xfrm>
            <a:off x="2667000" y="6172200"/>
            <a:ext cx="5562600" cy="369332"/>
          </a:xfrm>
          <a:prstGeom prst="rect">
            <a:avLst/>
          </a:prstGeom>
          <a:noFill/>
        </p:spPr>
        <p:txBody>
          <a:bodyPr wrap="square" rtlCol="0">
            <a:spAutoFit/>
          </a:bodyPr>
          <a:lstStyle/>
          <a:p>
            <a:r>
              <a:rPr lang="en-US" dirty="0" smtClean="0"/>
              <a:t>callback method is invoked on </a:t>
            </a:r>
            <a:r>
              <a:rPr lang="en-US" i="1" dirty="0" smtClean="0"/>
              <a:t>background thread</a:t>
            </a:r>
            <a:endParaRPr lang="en-US" i="1" dirty="0"/>
          </a:p>
        </p:txBody>
      </p:sp>
    </p:spTree>
    <p:extLst>
      <p:ext uri="{BB962C8B-B14F-4D97-AF65-F5344CB8AC3E}">
        <p14:creationId xmlns:p14="http://schemas.microsoft.com/office/powerpoint/2010/main" val="25824087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Event-based programming pattern</a:t>
            </a:r>
            <a:endParaRPr lang="en-US" dirty="0"/>
          </a:p>
        </p:txBody>
      </p:sp>
      <p:sp>
        <p:nvSpPr>
          <p:cNvPr id="3" name="Content Placeholder 2"/>
          <p:cNvSpPr>
            <a:spLocks noGrp="1"/>
          </p:cNvSpPr>
          <p:nvPr>
            <p:ph idx="1"/>
          </p:nvPr>
        </p:nvSpPr>
        <p:spPr>
          <a:xfrm>
            <a:off x="457200" y="1600200"/>
            <a:ext cx="8229600" cy="2590800"/>
          </a:xfrm>
        </p:spPr>
        <p:txBody>
          <a:bodyPr>
            <a:normAutofit/>
          </a:bodyPr>
          <a:lstStyle/>
          <a:p>
            <a:r>
              <a:rPr lang="en-US" dirty="0" smtClean="0"/>
              <a:t>.NET 2.0 introduced a simpler event-based pattern</a:t>
            </a:r>
          </a:p>
          <a:p>
            <a:pPr lvl="1"/>
            <a:r>
              <a:rPr lang="en-US" dirty="0" smtClean="0"/>
              <a:t>component exposes </a:t>
            </a:r>
            <a:r>
              <a:rPr lang="en-US" i="1" dirty="0" smtClean="0">
                <a:solidFill>
                  <a:srgbClr val="0070C0"/>
                </a:solidFill>
              </a:rPr>
              <a:t>completion event</a:t>
            </a:r>
            <a:r>
              <a:rPr lang="en-US" dirty="0" smtClean="0">
                <a:solidFill>
                  <a:srgbClr val="0070C0"/>
                </a:solidFill>
              </a:rPr>
              <a:t> </a:t>
            </a:r>
            <a:r>
              <a:rPr lang="en-US" dirty="0" smtClean="0"/>
              <a:t>that code wires handler to</a:t>
            </a:r>
          </a:p>
          <a:p>
            <a:pPr lvl="1"/>
            <a:r>
              <a:rPr lang="en-US" dirty="0" smtClean="0"/>
              <a:t>code </a:t>
            </a:r>
            <a:r>
              <a:rPr lang="en-US" dirty="0" smtClean="0">
                <a:solidFill>
                  <a:srgbClr val="FF0000"/>
                </a:solidFill>
              </a:rPr>
              <a:t>initiates asynchronous activity</a:t>
            </a:r>
          </a:p>
          <a:p>
            <a:pPr lvl="1"/>
            <a:r>
              <a:rPr lang="en-US" dirty="0" smtClean="0"/>
              <a:t>often allows code to cancel request</a:t>
            </a:r>
          </a:p>
          <a:p>
            <a:pPr lvl="1"/>
            <a:r>
              <a:rPr lang="en-US" dirty="0" smtClean="0"/>
              <a:t>component raises event when operation is complete, passing results to code</a:t>
            </a:r>
          </a:p>
          <a:p>
            <a:r>
              <a:rPr lang="en-US" dirty="0" smtClean="0"/>
              <a:t>This is the model used by web service proxies and </a:t>
            </a:r>
            <a:r>
              <a:rPr lang="en-US" dirty="0" smtClean="0"/>
              <a:t>.NET Bio</a:t>
            </a:r>
            <a:endParaRPr lang="en-US" dirty="0"/>
          </a:p>
        </p:txBody>
      </p:sp>
      <p:sp>
        <p:nvSpPr>
          <p:cNvPr id="4" name="TextBox 3"/>
          <p:cNvSpPr txBox="1"/>
          <p:nvPr/>
        </p:nvSpPr>
        <p:spPr>
          <a:xfrm>
            <a:off x="152400" y="4244876"/>
            <a:ext cx="8686800" cy="2308324"/>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public </a:t>
            </a:r>
            <a:r>
              <a:rPr lang="en-US" dirty="0">
                <a:latin typeface="Consolas" pitchFamily="49" charset="0"/>
                <a:cs typeface="Consolas" pitchFamily="49" charset="0"/>
              </a:rPr>
              <a:t>interface </a:t>
            </a:r>
            <a:r>
              <a:rPr lang="en-US" dirty="0" err="1">
                <a:latin typeface="Consolas" pitchFamily="49" charset="0"/>
                <a:cs typeface="Consolas" pitchFamily="49" charset="0"/>
              </a:rPr>
              <a:t>IBlastServiceHandler</a:t>
            </a:r>
            <a:r>
              <a:rPr lang="en-US" dirty="0">
                <a:latin typeface="Consolas" pitchFamily="49" charset="0"/>
                <a:cs typeface="Consolas" pitchFamily="49" charset="0"/>
              </a:rPr>
              <a:t> : </a:t>
            </a:r>
            <a:r>
              <a:rPr lang="en-US" dirty="0" err="1">
                <a:latin typeface="Consolas" pitchFamily="49" charset="0"/>
                <a:cs typeface="Consolas" pitchFamily="49" charset="0"/>
              </a:rPr>
              <a:t>IServiceHandler</a:t>
            </a:r>
            <a:endParaRPr lang="en-US" dirty="0">
              <a:latin typeface="Consolas" pitchFamily="49" charset="0"/>
              <a:cs typeface="Consolas" pitchFamily="49" charset="0"/>
            </a:endParaRP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smtClean="0">
                <a:latin typeface="Consolas" pitchFamily="49" charset="0"/>
                <a:cs typeface="Consolas" pitchFamily="49" charset="0"/>
              </a:rPr>
              <a:t>   event </a:t>
            </a:r>
            <a:r>
              <a:rPr lang="en-US" dirty="0" err="1">
                <a:latin typeface="Consolas" pitchFamily="49" charset="0"/>
                <a:cs typeface="Consolas" pitchFamily="49" charset="0"/>
              </a:rPr>
              <a:t>EventHandler</a:t>
            </a:r>
            <a:r>
              <a:rPr lang="en-US" dirty="0">
                <a:latin typeface="Consolas" pitchFamily="49" charset="0"/>
                <a:cs typeface="Consolas" pitchFamily="49" charset="0"/>
              </a:rPr>
              <a:t>&lt;</a:t>
            </a:r>
            <a:r>
              <a:rPr lang="en-US" dirty="0" err="1">
                <a:latin typeface="Consolas" pitchFamily="49" charset="0"/>
                <a:cs typeface="Consolas" pitchFamily="49" charset="0"/>
              </a:rPr>
              <a:t>RequestCompletedEventArgs</a:t>
            </a:r>
            <a:r>
              <a:rPr lang="en-US" dirty="0">
                <a:latin typeface="Consolas" pitchFamily="49" charset="0"/>
                <a:cs typeface="Consolas" pitchFamily="49" charset="0"/>
              </a:rPr>
              <a:t>&gt; </a:t>
            </a:r>
            <a:r>
              <a:rPr lang="en-US" dirty="0" err="1" smtClean="0">
                <a:solidFill>
                  <a:srgbClr val="0070C0"/>
                </a:solidFill>
                <a:latin typeface="Consolas" pitchFamily="49" charset="0"/>
                <a:cs typeface="Consolas" pitchFamily="49" charset="0"/>
              </a:rPr>
              <a:t>RequestCompleted</a:t>
            </a:r>
            <a:r>
              <a:rPr lang="en-US" dirty="0">
                <a:latin typeface="Consolas" pitchFamily="49" charset="0"/>
                <a:cs typeface="Consolas" pitchFamily="49" charset="0"/>
              </a:rPr>
              <a:t>;</a:t>
            </a:r>
          </a:p>
          <a:p>
            <a:endParaRPr lang="en-US" dirty="0" smtClean="0">
              <a:latin typeface="Consolas" pitchFamily="49" charset="0"/>
              <a:cs typeface="Consolas" pitchFamily="49" charset="0"/>
            </a:endParaRPr>
          </a:p>
          <a:p>
            <a:r>
              <a:rPr lang="en-US" dirty="0" smtClean="0">
                <a:latin typeface="Consolas" pitchFamily="49" charset="0"/>
                <a:cs typeface="Consolas" pitchFamily="49" charset="0"/>
              </a:rPr>
              <a:t>   string </a:t>
            </a:r>
            <a:r>
              <a:rPr lang="en-US" dirty="0" err="1">
                <a:solidFill>
                  <a:srgbClr val="FF0000"/>
                </a:solidFill>
                <a:latin typeface="Consolas" pitchFamily="49" charset="0"/>
                <a:cs typeface="Consolas" pitchFamily="49" charset="0"/>
              </a:rPr>
              <a:t>SubmitRequest</a:t>
            </a:r>
            <a:r>
              <a:rPr lang="en-US" dirty="0">
                <a:latin typeface="Consolas" pitchFamily="49" charset="0"/>
                <a:cs typeface="Consolas" pitchFamily="49" charset="0"/>
              </a:rPr>
              <a:t>(</a:t>
            </a:r>
            <a:r>
              <a:rPr lang="en-US" dirty="0" err="1">
                <a:latin typeface="Consolas" pitchFamily="49" charset="0"/>
                <a:cs typeface="Consolas" pitchFamily="49" charset="0"/>
              </a:rPr>
              <a:t>ISequence</a:t>
            </a:r>
            <a:r>
              <a:rPr lang="en-US" dirty="0">
                <a:latin typeface="Consolas" pitchFamily="49" charset="0"/>
                <a:cs typeface="Consolas" pitchFamily="49" charset="0"/>
              </a:rPr>
              <a:t> </a:t>
            </a:r>
            <a:r>
              <a:rPr lang="en-US" dirty="0" err="1" smtClean="0">
                <a:latin typeface="Consolas" pitchFamily="49" charset="0"/>
                <a:cs typeface="Consolas" pitchFamily="49" charset="0"/>
              </a:rPr>
              <a:t>seq</a:t>
            </a:r>
            <a:r>
              <a:rPr lang="en-US" dirty="0" smtClean="0">
                <a:latin typeface="Consolas" pitchFamily="49" charset="0"/>
                <a:cs typeface="Consolas" pitchFamily="49" charset="0"/>
              </a:rPr>
              <a:t>, </a:t>
            </a:r>
            <a:r>
              <a:rPr lang="en-US" dirty="0" err="1">
                <a:latin typeface="Consolas" pitchFamily="49" charset="0"/>
                <a:cs typeface="Consolas" pitchFamily="49" charset="0"/>
              </a:rPr>
              <a:t>BlastParameters</a:t>
            </a:r>
            <a:r>
              <a:rPr lang="en-US" dirty="0">
                <a:latin typeface="Consolas" pitchFamily="49" charset="0"/>
                <a:cs typeface="Consolas" pitchFamily="49" charset="0"/>
              </a:rPr>
              <a:t> </a:t>
            </a:r>
            <a:r>
              <a:rPr lang="en-US" dirty="0" err="1" smtClean="0">
                <a:latin typeface="Consolas" pitchFamily="49" charset="0"/>
                <a:cs typeface="Consolas" pitchFamily="49" charset="0"/>
              </a:rPr>
              <a:t>bp</a:t>
            </a:r>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bool</a:t>
            </a:r>
            <a:r>
              <a:rPr lang="en-US" dirty="0" smtClean="0">
                <a:latin typeface="Consolas" pitchFamily="49" charset="0"/>
                <a:cs typeface="Consolas" pitchFamily="49" charset="0"/>
              </a:rPr>
              <a:t> </a:t>
            </a:r>
            <a:r>
              <a:rPr lang="en-US" dirty="0" err="1">
                <a:latin typeface="Consolas" pitchFamily="49" charset="0"/>
                <a:cs typeface="Consolas" pitchFamily="49" charset="0"/>
              </a:rPr>
              <a:t>CancelRequest</a:t>
            </a:r>
            <a:r>
              <a:rPr lang="en-US" dirty="0">
                <a:latin typeface="Consolas" pitchFamily="49" charset="0"/>
                <a:cs typeface="Consolas" pitchFamily="49" charset="0"/>
              </a:rPr>
              <a:t>(string </a:t>
            </a:r>
            <a:r>
              <a:rPr lang="en-US" dirty="0" err="1">
                <a:latin typeface="Consolas" pitchFamily="49" charset="0"/>
                <a:cs typeface="Consolas" pitchFamily="49" charset="0"/>
              </a:rPr>
              <a:t>requestIdentifier</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Tree>
    <p:extLst>
      <p:ext uri="{BB962C8B-B14F-4D97-AF65-F5344CB8AC3E}">
        <p14:creationId xmlns:p14="http://schemas.microsoft.com/office/powerpoint/2010/main" val="12108943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Event based programming</a:t>
            </a:r>
            <a:endParaRPr lang="en-US" dirty="0"/>
          </a:p>
        </p:txBody>
      </p:sp>
      <p:sp>
        <p:nvSpPr>
          <p:cNvPr id="5" name="TextBox 4"/>
          <p:cNvSpPr txBox="1"/>
          <p:nvPr/>
        </p:nvSpPr>
        <p:spPr>
          <a:xfrm>
            <a:off x="237375" y="1724085"/>
            <a:ext cx="8610600" cy="452431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string </a:t>
            </a:r>
            <a:r>
              <a:rPr lang="en-US" dirty="0" err="1" smtClean="0">
                <a:latin typeface="Consolas" pitchFamily="49" charset="0"/>
                <a:cs typeface="Consolas" pitchFamily="49" charset="0"/>
              </a:rPr>
              <a:t>IssueBlastRequest</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sequence)</a:t>
            </a:r>
          </a:p>
          <a:p>
            <a:r>
              <a:rPr lang="en-US" dirty="0">
                <a:latin typeface="Consolas" pitchFamily="49" charset="0"/>
                <a:cs typeface="Consolas" pitchFamily="49" charset="0"/>
              </a:rPr>
              <a:t>{</a:t>
            </a:r>
            <a:endParaRPr lang="en-US" dirty="0" smtClean="0">
              <a:latin typeface="Consolas" pitchFamily="49" charset="0"/>
              <a:cs typeface="Consolas" pitchFamily="49" charset="0"/>
            </a:endParaRP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IBlastServiceHandler</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ncbi</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WebServices.NcbiBlast</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ncbi.RequestComplete</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OnSearchCompleted</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BlastParameters</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bp</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GetBlastParameters</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   return </a:t>
            </a:r>
            <a:r>
              <a:rPr lang="en-US" dirty="0" err="1" smtClean="0">
                <a:latin typeface="Consolas" pitchFamily="49" charset="0"/>
                <a:cs typeface="Consolas" pitchFamily="49" charset="0"/>
              </a:rPr>
              <a:t>ncbi.SubmitRequest</a:t>
            </a:r>
            <a:r>
              <a:rPr lang="en-US" dirty="0" smtClean="0">
                <a:latin typeface="Consolas" pitchFamily="49" charset="0"/>
                <a:cs typeface="Consolas" pitchFamily="49" charset="0"/>
              </a:rPr>
              <a:t>(sequence, </a:t>
            </a:r>
            <a:r>
              <a:rPr lang="en-US" dirty="0" err="1" smtClean="0">
                <a:latin typeface="Consolas" pitchFamily="49" charset="0"/>
                <a:cs typeface="Consolas" pitchFamily="49" charset="0"/>
              </a:rPr>
              <a:t>bp</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a:t>
            </a:r>
          </a:p>
          <a:p>
            <a:endParaRPr lang="en-US" dirty="0">
              <a:latin typeface="Consolas" pitchFamily="49" charset="0"/>
              <a:cs typeface="Consolas" pitchFamily="49" charset="0"/>
            </a:endParaRPr>
          </a:p>
          <a:p>
            <a:r>
              <a:rPr lang="en-US" dirty="0" smtClean="0">
                <a:latin typeface="Consolas" pitchFamily="49" charset="0"/>
                <a:cs typeface="Consolas" pitchFamily="49" charset="0"/>
              </a:rPr>
              <a:t>void </a:t>
            </a:r>
            <a:r>
              <a:rPr lang="en-US" dirty="0" err="1" smtClean="0">
                <a:latin typeface="Consolas" pitchFamily="49" charset="0"/>
                <a:cs typeface="Consolas" pitchFamily="49" charset="0"/>
              </a:rPr>
              <a:t>OnSearchComplete</a:t>
            </a:r>
            <a:r>
              <a:rPr lang="en-US" dirty="0" smtClean="0">
                <a:latin typeface="Consolas" pitchFamily="49" charset="0"/>
                <a:cs typeface="Consolas" pitchFamily="49" charset="0"/>
              </a:rPr>
              <a:t>(object sender, </a:t>
            </a:r>
            <a:r>
              <a:rPr lang="en-US" dirty="0" err="1" smtClean="0">
                <a:latin typeface="Consolas" pitchFamily="49" charset="0"/>
                <a:cs typeface="Consolas" pitchFamily="49" charset="0"/>
              </a:rPr>
              <a:t>RequestCompletedEventArgs</a:t>
            </a:r>
            <a:r>
              <a:rPr lang="en-US" dirty="0" smtClean="0">
                <a:latin typeface="Consolas" pitchFamily="49" charset="0"/>
                <a:cs typeface="Consolas" pitchFamily="49" charset="0"/>
              </a:rPr>
              <a:t> e)</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if (!</a:t>
            </a:r>
            <a:r>
              <a:rPr lang="en-US" dirty="0" err="1" smtClean="0">
                <a:latin typeface="Consolas" pitchFamily="49" charset="0"/>
                <a:cs typeface="Consolas" pitchFamily="49" charset="0"/>
              </a:rPr>
              <a:t>e.IsCanceled</a:t>
            </a:r>
            <a:r>
              <a:rPr lang="en-US" dirty="0" smtClean="0">
                <a:latin typeface="Consolas" pitchFamily="49" charset="0"/>
                <a:cs typeface="Consolas" pitchFamily="49" charset="0"/>
              </a:rPr>
              <a:t> &amp;&amp; </a:t>
            </a:r>
            <a:r>
              <a:rPr lang="en-US" dirty="0" err="1" smtClean="0">
                <a:latin typeface="Consolas" pitchFamily="49" charset="0"/>
                <a:cs typeface="Consolas" pitchFamily="49" charset="0"/>
              </a:rPr>
              <a:t>e.Error</a:t>
            </a:r>
            <a:r>
              <a:rPr lang="en-US" dirty="0" smtClean="0">
                <a:latin typeface="Consolas" pitchFamily="49" charset="0"/>
                <a:cs typeface="Consolas" pitchFamily="49" charset="0"/>
              </a:rPr>
              <a:t> == null)</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IList</a:t>
            </a:r>
            <a:r>
              <a:rPr lang="en-US" dirty="0" smtClean="0">
                <a:latin typeface="Consolas" pitchFamily="49" charset="0"/>
                <a:cs typeface="Consolas" pitchFamily="49" charset="0"/>
              </a:rPr>
              <a:t>&lt;</a:t>
            </a:r>
            <a:r>
              <a:rPr lang="en-US" dirty="0" err="1" smtClean="0">
                <a:latin typeface="Consolas" pitchFamily="49" charset="0"/>
                <a:cs typeface="Consolas" pitchFamily="49" charset="0"/>
              </a:rPr>
              <a:t>BlastResults</a:t>
            </a:r>
            <a:r>
              <a:rPr lang="en-US" dirty="0" smtClean="0">
                <a:latin typeface="Consolas" pitchFamily="49" charset="0"/>
                <a:cs typeface="Consolas" pitchFamily="49" charset="0"/>
              </a:rPr>
              <a:t>&gt; results = </a:t>
            </a:r>
            <a:r>
              <a:rPr lang="en-US" dirty="0" err="1" smtClean="0">
                <a:latin typeface="Consolas" pitchFamily="49" charset="0"/>
                <a:cs typeface="Consolas" pitchFamily="49" charset="0"/>
              </a:rPr>
              <a:t>e.SearchResult</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ProcessResults</a:t>
            </a:r>
            <a:r>
              <a:rPr lang="en-US" dirty="0" smtClean="0">
                <a:latin typeface="Consolas" pitchFamily="49" charset="0"/>
                <a:cs typeface="Consolas" pitchFamily="49" charset="0"/>
              </a:rPr>
              <a:t>(results);</a:t>
            </a:r>
            <a:br>
              <a:rPr lang="en-US" dirty="0" smtClean="0">
                <a:latin typeface="Consolas" pitchFamily="49" charset="0"/>
                <a:cs typeface="Consolas" pitchFamily="49" charset="0"/>
              </a:rPr>
            </a:br>
            <a:r>
              <a:rPr lang="en-US" dirty="0" smtClean="0">
                <a:latin typeface="Consolas" pitchFamily="49" charset="0"/>
                <a:cs typeface="Consolas" pitchFamily="49" charset="0"/>
              </a:rPr>
              <a:t>   }</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Tree>
    <p:extLst>
      <p:ext uri="{BB962C8B-B14F-4D97-AF65-F5344CB8AC3E}">
        <p14:creationId xmlns:p14="http://schemas.microsoft.com/office/powerpoint/2010/main" val="220082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Dealing with failures</a:t>
            </a:r>
            <a:endParaRPr lang="en-US" dirty="0"/>
          </a:p>
        </p:txBody>
      </p:sp>
      <p:sp>
        <p:nvSpPr>
          <p:cNvPr id="3" name="Content Placeholder 2"/>
          <p:cNvSpPr>
            <a:spLocks noGrp="1"/>
          </p:cNvSpPr>
          <p:nvPr>
            <p:ph idx="1"/>
          </p:nvPr>
        </p:nvSpPr>
        <p:spPr>
          <a:xfrm>
            <a:off x="457200" y="1600200"/>
            <a:ext cx="8229600" cy="3276600"/>
          </a:xfrm>
        </p:spPr>
        <p:txBody>
          <a:bodyPr/>
          <a:lstStyle/>
          <a:p>
            <a:r>
              <a:rPr lang="en-US" dirty="0" smtClean="0"/>
              <a:t>Both patterns capture exceptions that occur in the operation</a:t>
            </a:r>
          </a:p>
          <a:p>
            <a:pPr lvl="1"/>
            <a:r>
              <a:rPr lang="en-US" dirty="0" smtClean="0"/>
              <a:t>exception can then be examined by client code</a:t>
            </a:r>
          </a:p>
          <a:p>
            <a:r>
              <a:rPr lang="en-US" dirty="0" err="1" smtClean="0">
                <a:latin typeface="Consolas" pitchFamily="49" charset="0"/>
                <a:cs typeface="Consolas" pitchFamily="49" charset="0"/>
              </a:rPr>
              <a:t>IAsyncResult</a:t>
            </a:r>
            <a:r>
              <a:rPr lang="en-US" dirty="0" smtClean="0"/>
              <a:t> pattern defers the exception</a:t>
            </a:r>
          </a:p>
          <a:p>
            <a:pPr lvl="1"/>
            <a:r>
              <a:rPr lang="en-US" dirty="0" smtClean="0"/>
              <a:t>re-raised when you call </a:t>
            </a:r>
            <a:r>
              <a:rPr lang="en-US" b="1" dirty="0" err="1" smtClean="0">
                <a:latin typeface="Consolas" pitchFamily="49" charset="0"/>
                <a:cs typeface="Consolas" pitchFamily="49" charset="0"/>
              </a:rPr>
              <a:t>EndXXX</a:t>
            </a:r>
            <a:endParaRPr lang="en-US" b="1" dirty="0" smtClean="0">
              <a:latin typeface="Consolas" pitchFamily="49" charset="0"/>
              <a:cs typeface="Consolas" pitchFamily="49" charset="0"/>
            </a:endParaRPr>
          </a:p>
          <a:p>
            <a:r>
              <a:rPr lang="en-US" dirty="0" smtClean="0"/>
              <a:t>Event-based pattern captures </a:t>
            </a:r>
            <a:r>
              <a:rPr lang="en-US" dirty="0" smtClean="0">
                <a:latin typeface="Consolas" pitchFamily="49" charset="0"/>
                <a:cs typeface="Consolas" pitchFamily="49" charset="0"/>
              </a:rPr>
              <a:t>Exception</a:t>
            </a:r>
          </a:p>
          <a:p>
            <a:pPr lvl="1"/>
            <a:r>
              <a:rPr lang="en-US" dirty="0" smtClean="0"/>
              <a:t>passes it to the completion method as part of </a:t>
            </a:r>
            <a:r>
              <a:rPr lang="en-US" b="1" dirty="0" err="1" smtClean="0">
                <a:latin typeface="Consolas" pitchFamily="49" charset="0"/>
                <a:cs typeface="Consolas" pitchFamily="49" charset="0"/>
              </a:rPr>
              <a:t>EventArgs</a:t>
            </a:r>
            <a:endParaRPr lang="en-US" b="1" dirty="0" smtClean="0">
              <a:latin typeface="Consolas" pitchFamily="49" charset="0"/>
              <a:cs typeface="Consolas" pitchFamily="49" charset="0"/>
            </a:endParaRPr>
          </a:p>
          <a:p>
            <a:pPr lvl="1"/>
            <a:r>
              <a:rPr lang="en-US" dirty="0" smtClean="0"/>
              <a:t>make sure to always test for presence of Exception!</a:t>
            </a:r>
          </a:p>
          <a:p>
            <a:pPr lvl="1"/>
            <a:r>
              <a:rPr lang="en-US" dirty="0" smtClean="0"/>
              <a:t>also need to check for cancelation</a:t>
            </a:r>
          </a:p>
          <a:p>
            <a:pPr lvl="1"/>
            <a:endParaRPr lang="en-US" dirty="0"/>
          </a:p>
        </p:txBody>
      </p:sp>
    </p:spTree>
    <p:extLst>
      <p:ext uri="{BB962C8B-B14F-4D97-AF65-F5344CB8AC3E}">
        <p14:creationId xmlns:p14="http://schemas.microsoft.com/office/powerpoint/2010/main" val="37686315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Thread synchronization</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dirty="0" smtClean="0"/>
              <a:t>Threads are almost too easy to create in .NET</a:t>
            </a:r>
          </a:p>
          <a:p>
            <a:pPr lvl="1"/>
            <a:r>
              <a:rPr lang="en-US" dirty="0" smtClean="0"/>
              <a:t>never forget that multiple threads always increases the complexity of the application!</a:t>
            </a:r>
          </a:p>
          <a:p>
            <a:r>
              <a:rPr lang="en-US" dirty="0" smtClean="0"/>
              <a:t>Must synchronize access to shared data structures</a:t>
            </a:r>
          </a:p>
          <a:p>
            <a:pPr lvl="1"/>
            <a:r>
              <a:rPr lang="en-US" dirty="0" smtClean="0"/>
              <a:t>most classes can be safely </a:t>
            </a:r>
            <a:r>
              <a:rPr lang="en-US" i="1" dirty="0" smtClean="0"/>
              <a:t>read</a:t>
            </a:r>
            <a:r>
              <a:rPr lang="en-US" dirty="0" smtClean="0"/>
              <a:t> by multiple threads</a:t>
            </a:r>
          </a:p>
          <a:p>
            <a:pPr lvl="1"/>
            <a:r>
              <a:rPr lang="en-US" dirty="0" smtClean="0"/>
              <a:t>when you have writers modifying the data you must synch access</a:t>
            </a:r>
          </a:p>
          <a:p>
            <a:r>
              <a:rPr lang="en-US" dirty="0" smtClean="0"/>
              <a:t>Callbacks invoked on background thread</a:t>
            </a:r>
          </a:p>
          <a:p>
            <a:pPr lvl="1"/>
            <a:r>
              <a:rPr lang="en-US" dirty="0" smtClean="0"/>
              <a:t>this includes the event-based pattern!</a:t>
            </a:r>
          </a:p>
          <a:p>
            <a:r>
              <a:rPr lang="en-US" dirty="0" smtClean="0"/>
              <a:t>.NET supports a full set of synchronization mechanisms</a:t>
            </a:r>
          </a:p>
          <a:p>
            <a:pPr lvl="1"/>
            <a:r>
              <a:rPr lang="en-US" dirty="0" smtClean="0"/>
              <a:t>monitors, </a:t>
            </a:r>
            <a:r>
              <a:rPr lang="en-US" dirty="0" err="1" smtClean="0"/>
              <a:t>mutexes</a:t>
            </a:r>
            <a:r>
              <a:rPr lang="en-US" dirty="0" smtClean="0"/>
              <a:t>, semaphores, ...</a:t>
            </a:r>
          </a:p>
          <a:p>
            <a:r>
              <a:rPr lang="en-US" dirty="0" smtClean="0"/>
              <a:t>Also, check out the new lock-free classes</a:t>
            </a:r>
          </a:p>
          <a:p>
            <a:pPr lvl="1"/>
            <a:r>
              <a:rPr lang="en-US" b="1" dirty="0" err="1" smtClean="0">
                <a:latin typeface="Consolas" pitchFamily="49" charset="0"/>
                <a:cs typeface="Consolas" pitchFamily="49" charset="0"/>
              </a:rPr>
              <a:t>CountdownEvent</a:t>
            </a:r>
            <a:r>
              <a:rPr lang="en-US" dirty="0" smtClean="0"/>
              <a:t>, </a:t>
            </a:r>
            <a:r>
              <a:rPr lang="en-US" b="1" dirty="0" err="1" smtClean="0">
                <a:latin typeface="Consolas" pitchFamily="49" charset="0"/>
                <a:cs typeface="Consolas" pitchFamily="49" charset="0"/>
              </a:rPr>
              <a:t>SpinLock</a:t>
            </a:r>
            <a:r>
              <a:rPr lang="en-US" dirty="0" smtClean="0"/>
              <a:t>, </a:t>
            </a:r>
            <a:r>
              <a:rPr lang="en-US" b="1" dirty="0" err="1" smtClean="0">
                <a:latin typeface="Consolas" pitchFamily="49" charset="0"/>
                <a:cs typeface="Consolas" pitchFamily="49" charset="0"/>
              </a:rPr>
              <a:t>SpinWait</a:t>
            </a:r>
            <a:r>
              <a:rPr lang="en-US" dirty="0" smtClean="0"/>
              <a:t>, </a:t>
            </a:r>
            <a:r>
              <a:rPr lang="en-US" b="1" dirty="0" err="1" smtClean="0">
                <a:latin typeface="Consolas" pitchFamily="49" charset="0"/>
                <a:cs typeface="Consolas" pitchFamily="49" charset="0"/>
              </a:rPr>
              <a:t>SemaphoreSlim</a:t>
            </a:r>
            <a:r>
              <a:rPr lang="en-US" dirty="0" smtClean="0"/>
              <a:t>, etc.</a:t>
            </a:r>
            <a:endParaRPr lang="en-US" dirty="0"/>
          </a:p>
        </p:txBody>
      </p:sp>
    </p:spTree>
    <p:extLst>
      <p:ext uri="{BB962C8B-B14F-4D97-AF65-F5344CB8AC3E}">
        <p14:creationId xmlns:p14="http://schemas.microsoft.com/office/powerpoint/2010/main" val="32217829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Wrapping custom services</a:t>
            </a:r>
            <a:endParaRPr lang="en-US" dirty="0"/>
          </a:p>
        </p:txBody>
      </p:sp>
      <p:sp>
        <p:nvSpPr>
          <p:cNvPr id="3" name="Content Placeholder 2"/>
          <p:cNvSpPr>
            <a:spLocks noGrp="1"/>
          </p:cNvSpPr>
          <p:nvPr>
            <p:ph idx="1"/>
          </p:nvPr>
        </p:nvSpPr>
        <p:spPr/>
        <p:txBody>
          <a:bodyPr/>
          <a:lstStyle/>
          <a:p>
            <a:r>
              <a:rPr lang="en-US" dirty="0" smtClean="0"/>
              <a:t>.NET Bio </a:t>
            </a:r>
            <a:r>
              <a:rPr lang="en-US" dirty="0" smtClean="0"/>
              <a:t>provides infrastructure to wrap existing services</a:t>
            </a:r>
          </a:p>
          <a:p>
            <a:pPr lvl="1"/>
            <a:r>
              <a:rPr lang="en-US" dirty="0" smtClean="0"/>
              <a:t>or create new services and connect to them with </a:t>
            </a:r>
            <a:r>
              <a:rPr lang="en-US" dirty="0" smtClean="0"/>
              <a:t>.NET Bio</a:t>
            </a:r>
            <a:endParaRPr lang="en-US" dirty="0" smtClean="0"/>
          </a:p>
          <a:p>
            <a:r>
              <a:rPr lang="en-US" dirty="0" smtClean="0"/>
              <a:t>Examine BLAST implementation(s) in </a:t>
            </a:r>
            <a:r>
              <a:rPr lang="en-US" dirty="0" err="1" smtClean="0">
                <a:latin typeface="Consolas" pitchFamily="49" charset="0"/>
                <a:cs typeface="Consolas" pitchFamily="49" charset="0"/>
              </a:rPr>
              <a:t>WebServiceHandlers</a:t>
            </a:r>
            <a:endParaRPr lang="en-US" dirty="0" smtClean="0">
              <a:latin typeface="Consolas" pitchFamily="49" charset="0"/>
              <a:cs typeface="Consolas" pitchFamily="49" charset="0"/>
            </a:endParaRPr>
          </a:p>
          <a:p>
            <a:pPr lvl="1"/>
            <a:r>
              <a:rPr lang="en-US" dirty="0" smtClean="0"/>
              <a:t>readable example code on wrapping known services</a:t>
            </a:r>
          </a:p>
          <a:p>
            <a:r>
              <a:rPr lang="en-US" dirty="0" smtClean="0"/>
              <a:t>Five basic steps</a:t>
            </a:r>
          </a:p>
          <a:p>
            <a:pPr marL="868680" lvl="1" indent="-457200">
              <a:buFont typeface="+mj-lt"/>
              <a:buAutoNum type="arabicPeriod"/>
            </a:pPr>
            <a:r>
              <a:rPr lang="en-US" dirty="0" smtClean="0"/>
              <a:t>define new </a:t>
            </a:r>
            <a:r>
              <a:rPr lang="en-US" b="1" dirty="0" err="1" smtClean="0">
                <a:latin typeface="Consolas" pitchFamily="49" charset="0"/>
                <a:cs typeface="Consolas" pitchFamily="49" charset="0"/>
              </a:rPr>
              <a:t>IServiceHandler</a:t>
            </a:r>
            <a:r>
              <a:rPr lang="en-US" dirty="0" smtClean="0"/>
              <a:t> derived interface</a:t>
            </a:r>
          </a:p>
          <a:p>
            <a:pPr marL="868680" lvl="1" indent="-457200">
              <a:buFont typeface="+mj-lt"/>
              <a:buAutoNum type="arabicPeriod"/>
            </a:pPr>
            <a:r>
              <a:rPr lang="en-US" dirty="0" smtClean="0"/>
              <a:t>define new </a:t>
            </a:r>
            <a:r>
              <a:rPr lang="en-US" b="1" dirty="0" err="1" smtClean="0">
                <a:latin typeface="Consolas" pitchFamily="49" charset="0"/>
                <a:cs typeface="Consolas" pitchFamily="49" charset="0"/>
              </a:rPr>
              <a:t>EventArgs</a:t>
            </a:r>
            <a:r>
              <a:rPr lang="en-US" dirty="0" smtClean="0"/>
              <a:t> and results data structures</a:t>
            </a:r>
          </a:p>
          <a:p>
            <a:pPr marL="868680" lvl="1" indent="-457200">
              <a:buFont typeface="+mj-lt"/>
              <a:buAutoNum type="arabicPeriod"/>
            </a:pPr>
            <a:r>
              <a:rPr lang="en-US" dirty="0" smtClean="0"/>
              <a:t>create handler implementation (in separate assembly)</a:t>
            </a:r>
          </a:p>
          <a:p>
            <a:pPr marL="868680" lvl="1" indent="-457200">
              <a:buFont typeface="+mj-lt"/>
              <a:buAutoNum type="arabicPeriod"/>
            </a:pPr>
            <a:r>
              <a:rPr lang="en-US" dirty="0" smtClean="0"/>
              <a:t>mark type with </a:t>
            </a:r>
            <a:r>
              <a:rPr lang="en-US" b="1" dirty="0" smtClean="0">
                <a:latin typeface="Consolas" pitchFamily="49" charset="0"/>
                <a:cs typeface="Consolas" pitchFamily="49" charset="0"/>
              </a:rPr>
              <a:t>[</a:t>
            </a:r>
            <a:r>
              <a:rPr lang="en-US" b="1" dirty="0" err="1" smtClean="0">
                <a:latin typeface="Consolas" pitchFamily="49" charset="0"/>
                <a:cs typeface="Consolas" pitchFamily="49" charset="0"/>
              </a:rPr>
              <a:t>RegistrableAttribute</a:t>
            </a:r>
            <a:r>
              <a:rPr lang="en-US" b="1" dirty="0" smtClean="0">
                <a:latin typeface="Consolas" pitchFamily="49" charset="0"/>
                <a:cs typeface="Consolas" pitchFamily="49" charset="0"/>
              </a:rPr>
              <a:t>(true)]</a:t>
            </a:r>
          </a:p>
          <a:p>
            <a:pPr marL="868680" lvl="1" indent="-457200">
              <a:buFont typeface="+mj-lt"/>
              <a:buAutoNum type="arabicPeriod"/>
            </a:pPr>
            <a:r>
              <a:rPr lang="en-US" dirty="0" smtClean="0"/>
              <a:t>deploy assembly in </a:t>
            </a:r>
            <a:r>
              <a:rPr lang="en-US" b="1" dirty="0" smtClean="0"/>
              <a:t>Add-ins</a:t>
            </a:r>
            <a:r>
              <a:rPr lang="en-US" dirty="0" smtClean="0"/>
              <a:t> folder</a:t>
            </a:r>
          </a:p>
          <a:p>
            <a:endParaRPr lang="en-US" dirty="0"/>
          </a:p>
        </p:txBody>
      </p:sp>
    </p:spTree>
    <p:extLst>
      <p:ext uri="{BB962C8B-B14F-4D97-AF65-F5344CB8AC3E}">
        <p14:creationId xmlns:p14="http://schemas.microsoft.com/office/powerpoint/2010/main" val="4883523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EBI </a:t>
            </a:r>
            <a:r>
              <a:rPr lang="en-US" dirty="0" err="1" smtClean="0"/>
              <a:t>dbfetch</a:t>
            </a:r>
            <a:endParaRPr lang="en-US" dirty="0"/>
          </a:p>
        </p:txBody>
      </p:sp>
      <p:sp>
        <p:nvSpPr>
          <p:cNvPr id="3" name="Content Placeholder 2"/>
          <p:cNvSpPr>
            <a:spLocks noGrp="1"/>
          </p:cNvSpPr>
          <p:nvPr>
            <p:ph idx="1"/>
          </p:nvPr>
        </p:nvSpPr>
        <p:spPr>
          <a:xfrm>
            <a:off x="457200" y="1600200"/>
            <a:ext cx="8229600" cy="1524000"/>
          </a:xfrm>
        </p:spPr>
        <p:txBody>
          <a:bodyPr>
            <a:normAutofit/>
          </a:bodyPr>
          <a:lstStyle/>
          <a:p>
            <a:r>
              <a:rPr lang="en-US" dirty="0" smtClean="0"/>
              <a:t>European Bioinformatics Institute (EBI) has online repository of sequence data – much like </a:t>
            </a:r>
            <a:r>
              <a:rPr lang="en-US" dirty="0" err="1" smtClean="0"/>
              <a:t>GenBank</a:t>
            </a:r>
            <a:endParaRPr lang="en-US" dirty="0"/>
          </a:p>
          <a:p>
            <a:pPr lvl="1"/>
            <a:r>
              <a:rPr lang="en-US" dirty="0" smtClean="0"/>
              <a:t>supports accessing through REST and SOAP services</a:t>
            </a:r>
          </a:p>
          <a:p>
            <a:pPr lvl="1"/>
            <a:r>
              <a:rPr lang="en-US" dirty="0" smtClean="0"/>
              <a:t>can return data in variety of formats – including XML</a:t>
            </a:r>
          </a:p>
          <a:p>
            <a:pPr lvl="1"/>
            <a:endParaRPr lang="en-US" dirty="0" smtClean="0"/>
          </a:p>
          <a:p>
            <a:pPr marL="411480" lvl="1" indent="0">
              <a:buNone/>
            </a:pPr>
            <a:endParaRPr lang="en-US" b="1" dirty="0" smtClean="0">
              <a:latin typeface="Consolas" pitchFamily="49" charset="0"/>
              <a:cs typeface="Consolas" pitchFamily="49" charset="0"/>
            </a:endParaRPr>
          </a:p>
        </p:txBody>
      </p:sp>
      <p:sp>
        <p:nvSpPr>
          <p:cNvPr id="4" name="TextBox 3"/>
          <p:cNvSpPr txBox="1"/>
          <p:nvPr/>
        </p:nvSpPr>
        <p:spPr>
          <a:xfrm>
            <a:off x="457200" y="3212068"/>
            <a:ext cx="8305800" cy="369332"/>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pPr marL="0" lvl="1"/>
            <a:r>
              <a:rPr lang="en-US" b="1" dirty="0" smtClean="0">
                <a:solidFill>
                  <a:srgbClr val="002060"/>
                </a:solidFill>
                <a:latin typeface="Consolas" pitchFamily="49" charset="0"/>
                <a:cs typeface="Consolas" pitchFamily="49" charset="0"/>
              </a:rPr>
              <a:t>www.ebi.ac.uk/Tools/webservices/rest/dbfetch</a:t>
            </a:r>
            <a:r>
              <a:rPr lang="en-US" b="1" dirty="0">
                <a:solidFill>
                  <a:srgbClr val="002060"/>
                </a:solidFill>
                <a:latin typeface="Consolas" pitchFamily="49" charset="0"/>
                <a:cs typeface="Consolas" pitchFamily="49" charset="0"/>
              </a:rPr>
              <a:t>/{db}/{id}/{format</a:t>
            </a:r>
            <a:r>
              <a:rPr lang="en-US" b="1" dirty="0" smtClean="0">
                <a:solidFill>
                  <a:srgbClr val="002060"/>
                </a:solidFill>
                <a:latin typeface="Consolas" pitchFamily="49" charset="0"/>
                <a:cs typeface="Consolas" pitchFamily="49" charset="0"/>
              </a:rPr>
              <a:t>}</a:t>
            </a:r>
            <a:endParaRPr lang="en-US" b="1" dirty="0">
              <a:solidFill>
                <a:srgbClr val="002060"/>
              </a:solidFill>
              <a:latin typeface="Consolas" pitchFamily="49" charset="0"/>
              <a:cs typeface="Consolas" pitchFamily="49" charset="0"/>
            </a:endParaRPr>
          </a:p>
        </p:txBody>
      </p:sp>
      <p:sp>
        <p:nvSpPr>
          <p:cNvPr id="5" name="TextBox 4"/>
          <p:cNvSpPr txBox="1"/>
          <p:nvPr/>
        </p:nvSpPr>
        <p:spPr>
          <a:xfrm>
            <a:off x="457200" y="3733800"/>
            <a:ext cx="8305800" cy="369332"/>
          </a:xfrm>
          <a:prstGeom prst="rect">
            <a:avLst/>
          </a:prstGeom>
          <a:noFill/>
        </p:spPr>
        <p:txBody>
          <a:bodyPr wrap="square" rtlCol="0">
            <a:spAutoFit/>
          </a:bodyPr>
          <a:lstStyle/>
          <a:p>
            <a:r>
              <a:rPr lang="en-US" dirty="0" smtClean="0">
                <a:latin typeface="Arial" pitchFamily="34" charset="0"/>
                <a:cs typeface="Arial" pitchFamily="34" charset="0"/>
              </a:rPr>
              <a:t>input includes database to search, the key to locate, and the returning format</a:t>
            </a:r>
            <a:endParaRPr lang="en-US" dirty="0">
              <a:latin typeface="Arial" pitchFamily="34" charset="0"/>
              <a:cs typeface="Arial"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 y="4361402"/>
            <a:ext cx="7686675" cy="2100120"/>
          </a:xfrm>
          <a:prstGeom prst="rect">
            <a:avLst/>
          </a:prstGeom>
          <a:ln w="9525">
            <a:solidFill>
              <a:schemeClr val="tx1"/>
            </a:solidFill>
            <a:miter lim="800000"/>
            <a:headEnd/>
            <a:tailEnd/>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cxnSp>
        <p:nvCxnSpPr>
          <p:cNvPr id="7" name="Straight Arrow Connector 6"/>
          <p:cNvCxnSpPr/>
          <p:nvPr/>
        </p:nvCxnSpPr>
        <p:spPr>
          <a:xfrm flipH="1">
            <a:off x="7620000" y="4103132"/>
            <a:ext cx="152400" cy="39266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60888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457200" y="1600200"/>
            <a:ext cx="8229600" cy="4800600"/>
          </a:xfrm>
        </p:spPr>
        <p:txBody>
          <a:bodyPr/>
          <a:lstStyle/>
          <a:p>
            <a:r>
              <a:rPr lang="en-US" dirty="0"/>
              <a:t>.NET Web Services</a:t>
            </a:r>
          </a:p>
          <a:p>
            <a:pPr lvl="1"/>
            <a:r>
              <a:rPr lang="en-US" dirty="0" err="1"/>
              <a:t>WebRequest</a:t>
            </a:r>
            <a:r>
              <a:rPr lang="en-US" dirty="0"/>
              <a:t>/Response</a:t>
            </a:r>
          </a:p>
          <a:p>
            <a:pPr lvl="1"/>
            <a:r>
              <a:rPr lang="en-US" dirty="0"/>
              <a:t>WCF</a:t>
            </a:r>
          </a:p>
          <a:p>
            <a:r>
              <a:rPr lang="en-US" dirty="0" smtClean="0"/>
              <a:t>.NET Bio </a:t>
            </a:r>
            <a:r>
              <a:rPr lang="en-US" dirty="0" smtClean="0"/>
              <a:t>Web Services Architecture</a:t>
            </a:r>
          </a:p>
          <a:p>
            <a:pPr lvl="1"/>
            <a:r>
              <a:rPr lang="en-US" dirty="0" err="1" smtClean="0"/>
              <a:t>IServiceHandler</a:t>
            </a:r>
            <a:endParaRPr lang="en-US" dirty="0" smtClean="0"/>
          </a:p>
          <a:p>
            <a:r>
              <a:rPr lang="en-US" dirty="0" smtClean="0">
                <a:latin typeface="Arial" pitchFamily="34" charset="0"/>
                <a:cs typeface="Arial" pitchFamily="34" charset="0"/>
              </a:rPr>
              <a:t>Build in web service support</a:t>
            </a:r>
          </a:p>
          <a:p>
            <a:pPr lvl="1"/>
            <a:r>
              <a:rPr lang="en-US" dirty="0" smtClean="0"/>
              <a:t>BLAST</a:t>
            </a:r>
          </a:p>
          <a:p>
            <a:pPr lvl="1"/>
            <a:r>
              <a:rPr lang="en-US" dirty="0" err="1" smtClean="0">
                <a:latin typeface="Arial" pitchFamily="34" charset="0"/>
                <a:cs typeface="Arial" pitchFamily="34" charset="0"/>
              </a:rPr>
              <a:t>ClustalW</a:t>
            </a:r>
            <a:endParaRPr lang="en-US" dirty="0" smtClean="0"/>
          </a:p>
          <a:p>
            <a:r>
              <a:rPr lang="en-US" dirty="0" smtClean="0"/>
              <a:t>Calling services asynchronously</a:t>
            </a:r>
          </a:p>
          <a:p>
            <a:pPr lvl="1"/>
            <a:r>
              <a:rPr lang="en-US" dirty="0" smtClean="0"/>
              <a:t>threading architecture</a:t>
            </a:r>
          </a:p>
          <a:p>
            <a:pPr lvl="1"/>
            <a:r>
              <a:rPr lang="en-US" dirty="0" err="1" smtClean="0">
                <a:latin typeface="Arial" pitchFamily="34" charset="0"/>
                <a:cs typeface="Arial" pitchFamily="34" charset="0"/>
              </a:rPr>
              <a:t>BackgroundWorker</a:t>
            </a:r>
            <a:endParaRPr lang="en-US" dirty="0" smtClean="0">
              <a:latin typeface="Arial" pitchFamily="34" charset="0"/>
              <a:cs typeface="Arial" pitchFamily="34" charset="0"/>
            </a:endParaRPr>
          </a:p>
          <a:p>
            <a:r>
              <a:rPr lang="en-US" dirty="0" smtClean="0"/>
              <a:t>Building custom service wrappers</a:t>
            </a:r>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 </a:t>
            </a:r>
            <a:r>
              <a:rPr lang="en-US" dirty="0" err="1" smtClean="0"/>
              <a:t>IServiceHandler</a:t>
            </a:r>
            <a:endParaRPr lang="en-US" dirty="0"/>
          </a:p>
        </p:txBody>
      </p:sp>
      <p:sp>
        <p:nvSpPr>
          <p:cNvPr id="3" name="Content Placeholder 2"/>
          <p:cNvSpPr>
            <a:spLocks noGrp="1"/>
          </p:cNvSpPr>
          <p:nvPr>
            <p:ph idx="1"/>
          </p:nvPr>
        </p:nvSpPr>
        <p:spPr>
          <a:xfrm>
            <a:off x="457200" y="1600200"/>
            <a:ext cx="8229600" cy="1219200"/>
          </a:xfrm>
        </p:spPr>
        <p:txBody>
          <a:bodyPr/>
          <a:lstStyle/>
          <a:p>
            <a:r>
              <a:rPr lang="en-US" dirty="0" smtClean="0"/>
              <a:t>Define new </a:t>
            </a:r>
            <a:r>
              <a:rPr lang="en-US" dirty="0" err="1" smtClean="0">
                <a:latin typeface="Consolas" pitchFamily="49" charset="0"/>
                <a:cs typeface="Consolas" pitchFamily="49" charset="0"/>
              </a:rPr>
              <a:t>IServiceHandler</a:t>
            </a:r>
            <a:r>
              <a:rPr lang="en-US" dirty="0" smtClean="0"/>
              <a:t> derivation</a:t>
            </a:r>
          </a:p>
          <a:p>
            <a:pPr lvl="1"/>
            <a:r>
              <a:rPr lang="en-US" dirty="0" smtClean="0"/>
              <a:t>can use </a:t>
            </a:r>
            <a:r>
              <a:rPr lang="en-US" b="1" dirty="0" err="1" smtClean="0">
                <a:latin typeface="Consolas" pitchFamily="49" charset="0"/>
                <a:cs typeface="Consolas" pitchFamily="49" charset="0"/>
              </a:rPr>
              <a:t>IBlastServiceHandler</a:t>
            </a:r>
            <a:r>
              <a:rPr lang="en-US" dirty="0"/>
              <a:t> </a:t>
            </a:r>
            <a:r>
              <a:rPr lang="en-US" dirty="0" smtClean="0"/>
              <a:t>&amp; </a:t>
            </a:r>
            <a:r>
              <a:rPr lang="en-US" b="1" dirty="0" err="1" smtClean="0">
                <a:latin typeface="Consolas" pitchFamily="49" charset="0"/>
                <a:cs typeface="Consolas" pitchFamily="49" charset="0"/>
              </a:rPr>
              <a:t>IClustalWServiceHandler</a:t>
            </a:r>
            <a:r>
              <a:rPr lang="en-US" dirty="0" smtClean="0"/>
              <a:t> as examples</a:t>
            </a:r>
          </a:p>
          <a:p>
            <a:pPr lvl="1"/>
            <a:endParaRPr lang="en-US" dirty="0"/>
          </a:p>
        </p:txBody>
      </p:sp>
      <p:sp>
        <p:nvSpPr>
          <p:cNvPr id="4" name="TextBox 3"/>
          <p:cNvSpPr txBox="1"/>
          <p:nvPr/>
        </p:nvSpPr>
        <p:spPr>
          <a:xfrm>
            <a:off x="228600" y="3581400"/>
            <a:ext cx="8686800" cy="175432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public </a:t>
            </a:r>
            <a:r>
              <a:rPr lang="en-US" dirty="0">
                <a:latin typeface="Consolas" pitchFamily="49" charset="0"/>
                <a:cs typeface="Consolas" pitchFamily="49" charset="0"/>
              </a:rPr>
              <a:t>interface </a:t>
            </a:r>
            <a:r>
              <a:rPr lang="en-US" dirty="0" err="1">
                <a:latin typeface="Consolas" pitchFamily="49" charset="0"/>
                <a:cs typeface="Consolas" pitchFamily="49" charset="0"/>
              </a:rPr>
              <a:t>IEmblServiceHandler</a:t>
            </a:r>
            <a:r>
              <a:rPr lang="en-US" dirty="0">
                <a:latin typeface="Consolas" pitchFamily="49" charset="0"/>
                <a:cs typeface="Consolas" pitchFamily="49" charset="0"/>
              </a:rPr>
              <a:t> : </a:t>
            </a:r>
            <a:r>
              <a:rPr lang="en-US" dirty="0" err="1">
                <a:latin typeface="Consolas" pitchFamily="49" charset="0"/>
                <a:cs typeface="Consolas" pitchFamily="49" charset="0"/>
              </a:rPr>
              <a:t>IServiceHandler</a:t>
            </a:r>
            <a:endParaRPr lang="en-US" dirty="0">
              <a:latin typeface="Consolas" pitchFamily="49" charset="0"/>
              <a:cs typeface="Consolas" pitchFamily="49" charset="0"/>
            </a:endParaRP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smtClean="0">
                <a:latin typeface="Consolas" pitchFamily="49" charset="0"/>
                <a:cs typeface="Consolas" pitchFamily="49" charset="0"/>
              </a:rPr>
              <a:t>   event </a:t>
            </a:r>
            <a:r>
              <a:rPr lang="en-US" dirty="0" err="1">
                <a:latin typeface="Consolas" pitchFamily="49" charset="0"/>
                <a:cs typeface="Consolas" pitchFamily="49" charset="0"/>
              </a:rPr>
              <a:t>EventHandler</a:t>
            </a:r>
            <a:r>
              <a:rPr lang="en-US" dirty="0">
                <a:latin typeface="Consolas" pitchFamily="49" charset="0"/>
                <a:cs typeface="Consolas" pitchFamily="49" charset="0"/>
              </a:rPr>
              <a:t>&lt;</a:t>
            </a:r>
            <a:r>
              <a:rPr lang="en-US" dirty="0" err="1">
                <a:latin typeface="Consolas" pitchFamily="49" charset="0"/>
                <a:cs typeface="Consolas" pitchFamily="49" charset="0"/>
              </a:rPr>
              <a:t>RequestCompletedEventArgs</a:t>
            </a:r>
            <a:r>
              <a:rPr lang="en-US" dirty="0">
                <a:latin typeface="Consolas" pitchFamily="49" charset="0"/>
                <a:cs typeface="Consolas" pitchFamily="49" charset="0"/>
              </a:rPr>
              <a:t>&gt; </a:t>
            </a:r>
            <a:r>
              <a:rPr lang="en-US" dirty="0" err="1">
                <a:latin typeface="Consolas" pitchFamily="49" charset="0"/>
                <a:cs typeface="Consolas" pitchFamily="49" charset="0"/>
              </a:rPr>
              <a:t>RequestCompleted</a:t>
            </a:r>
            <a:r>
              <a:rPr lang="en-US" dirty="0">
                <a:latin typeface="Consolas" pitchFamily="49" charset="0"/>
                <a:cs typeface="Consolas" pitchFamily="49" charset="0"/>
              </a:rPr>
              <a:t>;</a:t>
            </a:r>
          </a:p>
          <a:p>
            <a:r>
              <a:rPr lang="en-US" dirty="0">
                <a:latin typeface="Consolas" pitchFamily="49" charset="0"/>
                <a:cs typeface="Consolas" pitchFamily="49" charset="0"/>
              </a:rPr>
              <a:t>   </a:t>
            </a:r>
            <a:r>
              <a:rPr lang="en-US" dirty="0" err="1" smtClean="0">
                <a:latin typeface="Consolas" pitchFamily="49" charset="0"/>
                <a:cs typeface="Consolas" pitchFamily="49" charset="0"/>
              </a:rPr>
              <a:t>bool</a:t>
            </a:r>
            <a:r>
              <a:rPr lang="en-US" dirty="0" smtClean="0">
                <a:latin typeface="Consolas" pitchFamily="49" charset="0"/>
                <a:cs typeface="Consolas" pitchFamily="49" charset="0"/>
              </a:rPr>
              <a:t> </a:t>
            </a:r>
            <a:r>
              <a:rPr lang="en-US" dirty="0" err="1">
                <a:latin typeface="Consolas" pitchFamily="49" charset="0"/>
                <a:cs typeface="Consolas" pitchFamily="49" charset="0"/>
              </a:rPr>
              <a:t>SubmitRequest</a:t>
            </a:r>
            <a:r>
              <a:rPr lang="en-US" dirty="0">
                <a:latin typeface="Consolas" pitchFamily="49" charset="0"/>
                <a:cs typeface="Consolas" pitchFamily="49" charset="0"/>
              </a:rPr>
              <a:t>(string id);</a:t>
            </a:r>
          </a:p>
          <a:p>
            <a:r>
              <a:rPr lang="en-US" dirty="0">
                <a:latin typeface="Consolas" pitchFamily="49" charset="0"/>
                <a:cs typeface="Consolas" pitchFamily="49" charset="0"/>
              </a:rPr>
              <a:t>   </a:t>
            </a:r>
            <a:r>
              <a:rPr lang="en-US" dirty="0" err="1" smtClean="0">
                <a:latin typeface="Consolas" pitchFamily="49" charset="0"/>
                <a:cs typeface="Consolas" pitchFamily="49" charset="0"/>
              </a:rPr>
              <a:t>EmblResponse</a:t>
            </a:r>
            <a:r>
              <a:rPr lang="en-US" dirty="0" smtClean="0">
                <a:latin typeface="Consolas" pitchFamily="49" charset="0"/>
                <a:cs typeface="Consolas" pitchFamily="49" charset="0"/>
              </a:rPr>
              <a:t> </a:t>
            </a:r>
            <a:r>
              <a:rPr lang="en-US" dirty="0" err="1">
                <a:latin typeface="Consolas" pitchFamily="49" charset="0"/>
                <a:cs typeface="Consolas" pitchFamily="49" charset="0"/>
              </a:rPr>
              <a:t>FetchResultsSync</a:t>
            </a:r>
            <a:r>
              <a:rPr lang="en-US" dirty="0">
                <a:latin typeface="Consolas" pitchFamily="49" charset="0"/>
                <a:cs typeface="Consolas" pitchFamily="49" charset="0"/>
              </a:rPr>
              <a:t>();</a:t>
            </a: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5" name="Rectangle 4"/>
          <p:cNvSpPr/>
          <p:nvPr/>
        </p:nvSpPr>
        <p:spPr>
          <a:xfrm>
            <a:off x="4198620" y="3126940"/>
            <a:ext cx="4724400" cy="369332"/>
          </a:xfrm>
          <a:prstGeom prst="rect">
            <a:avLst/>
          </a:prstGeom>
        </p:spPr>
        <p:txBody>
          <a:bodyPr wrap="square">
            <a:spAutoFit/>
          </a:bodyPr>
          <a:lstStyle/>
          <a:p>
            <a:r>
              <a:rPr lang="en-US" dirty="0"/>
              <a:t>defines </a:t>
            </a:r>
            <a:r>
              <a:rPr lang="en-US" b="1" dirty="0">
                <a:latin typeface="Consolas" pitchFamily="49" charset="0"/>
                <a:cs typeface="Consolas" pitchFamily="49" charset="0"/>
              </a:rPr>
              <a:t>event</a:t>
            </a:r>
            <a:r>
              <a:rPr lang="en-US" dirty="0"/>
              <a:t> used for asynchronous results</a:t>
            </a:r>
          </a:p>
        </p:txBody>
      </p:sp>
      <p:cxnSp>
        <p:nvCxnSpPr>
          <p:cNvPr id="7" name="Straight Arrow Connector 6"/>
          <p:cNvCxnSpPr/>
          <p:nvPr/>
        </p:nvCxnSpPr>
        <p:spPr>
          <a:xfrm>
            <a:off x="7315200" y="3475167"/>
            <a:ext cx="0" cy="63963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8" name="Rectangle 7"/>
          <p:cNvSpPr/>
          <p:nvPr/>
        </p:nvSpPr>
        <p:spPr>
          <a:xfrm>
            <a:off x="228600" y="5562600"/>
            <a:ext cx="8305800" cy="646331"/>
          </a:xfrm>
          <a:prstGeom prst="rect">
            <a:avLst/>
          </a:prstGeom>
        </p:spPr>
        <p:txBody>
          <a:bodyPr wrap="square">
            <a:spAutoFit/>
          </a:bodyPr>
          <a:lstStyle/>
          <a:p>
            <a:r>
              <a:rPr lang="en-US" dirty="0" smtClean="0"/>
              <a:t>should define methods to submit request and fetch results; can also provide cancellation if service supports it</a:t>
            </a:r>
            <a:endParaRPr lang="en-US" dirty="0"/>
          </a:p>
        </p:txBody>
      </p:sp>
      <p:cxnSp>
        <p:nvCxnSpPr>
          <p:cNvPr id="9" name="Straight Arrow Connector 8"/>
          <p:cNvCxnSpPr/>
          <p:nvPr/>
        </p:nvCxnSpPr>
        <p:spPr>
          <a:xfrm flipV="1">
            <a:off x="2667000" y="5076646"/>
            <a:ext cx="0" cy="5334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9794562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2a: Results data structures</a:t>
            </a:r>
            <a:endParaRPr lang="en-US" dirty="0"/>
          </a:p>
        </p:txBody>
      </p:sp>
      <p:sp>
        <p:nvSpPr>
          <p:cNvPr id="3" name="Content Placeholder 2"/>
          <p:cNvSpPr>
            <a:spLocks noGrp="1"/>
          </p:cNvSpPr>
          <p:nvPr>
            <p:ph idx="1"/>
          </p:nvPr>
        </p:nvSpPr>
        <p:spPr>
          <a:xfrm>
            <a:off x="457200" y="1600200"/>
            <a:ext cx="8229600" cy="914400"/>
          </a:xfrm>
        </p:spPr>
        <p:txBody>
          <a:bodyPr/>
          <a:lstStyle/>
          <a:p>
            <a:r>
              <a:rPr lang="en-US" dirty="0" err="1" smtClean="0">
                <a:latin typeface="Consolas" pitchFamily="49" charset="0"/>
                <a:cs typeface="Consolas" pitchFamily="49" charset="0"/>
              </a:rPr>
              <a:t>EmblResponse</a:t>
            </a:r>
            <a:r>
              <a:rPr lang="en-US" dirty="0" smtClean="0"/>
              <a:t> provide access to the returning data</a:t>
            </a:r>
          </a:p>
          <a:p>
            <a:pPr lvl="1"/>
            <a:r>
              <a:rPr lang="en-US" dirty="0" smtClean="0"/>
              <a:t>should be specific to the service data coming back</a:t>
            </a:r>
            <a:endParaRPr lang="en-US" dirty="0"/>
          </a:p>
        </p:txBody>
      </p:sp>
      <p:sp>
        <p:nvSpPr>
          <p:cNvPr id="4" name="TextBox 3"/>
          <p:cNvSpPr txBox="1"/>
          <p:nvPr/>
        </p:nvSpPr>
        <p:spPr>
          <a:xfrm>
            <a:off x="411480" y="2819400"/>
            <a:ext cx="8153400" cy="2585323"/>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public </a:t>
            </a:r>
            <a:r>
              <a:rPr lang="en-US" dirty="0">
                <a:latin typeface="Consolas" pitchFamily="49" charset="0"/>
                <a:cs typeface="Consolas" pitchFamily="49" charset="0"/>
              </a:rPr>
              <a:t>class </a:t>
            </a:r>
            <a:r>
              <a:rPr lang="en-US" dirty="0" err="1">
                <a:latin typeface="Consolas" pitchFamily="49" charset="0"/>
                <a:cs typeface="Consolas" pitchFamily="49" charset="0"/>
              </a:rPr>
              <a:t>EmblResponse</a:t>
            </a:r>
            <a:endParaRPr lang="en-US" dirty="0">
              <a:latin typeface="Consolas" pitchFamily="49" charset="0"/>
              <a:cs typeface="Consolas" pitchFamily="49" charset="0"/>
            </a:endParaRP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smtClean="0">
                <a:latin typeface="Consolas" pitchFamily="49" charset="0"/>
                <a:cs typeface="Consolas" pitchFamily="49" charset="0"/>
              </a:rPr>
              <a:t>   public </a:t>
            </a:r>
            <a:r>
              <a:rPr lang="en-US" dirty="0">
                <a:latin typeface="Consolas" pitchFamily="49" charset="0"/>
                <a:cs typeface="Consolas" pitchFamily="49" charset="0"/>
              </a:rPr>
              <a:t>string Key { get; set; }</a:t>
            </a:r>
          </a:p>
          <a:p>
            <a:r>
              <a:rPr lang="en-US" dirty="0">
                <a:latin typeface="Consolas" pitchFamily="49" charset="0"/>
                <a:cs typeface="Consolas" pitchFamily="49" charset="0"/>
              </a:rPr>
              <a:t>   </a:t>
            </a:r>
            <a:r>
              <a:rPr lang="en-US" dirty="0" smtClean="0">
                <a:latin typeface="Consolas" pitchFamily="49" charset="0"/>
                <a:cs typeface="Consolas" pitchFamily="49" charset="0"/>
              </a:rPr>
              <a:t>public </a:t>
            </a:r>
            <a:r>
              <a:rPr lang="en-US" dirty="0">
                <a:latin typeface="Consolas" pitchFamily="49" charset="0"/>
                <a:cs typeface="Consolas" pitchFamily="49" charset="0"/>
              </a:rPr>
              <a:t>string Version { get; set; }</a:t>
            </a:r>
          </a:p>
          <a:p>
            <a:r>
              <a:rPr lang="en-US" dirty="0">
                <a:latin typeface="Consolas" pitchFamily="49" charset="0"/>
                <a:cs typeface="Consolas" pitchFamily="49" charset="0"/>
              </a:rPr>
              <a:t>   </a:t>
            </a:r>
            <a:r>
              <a:rPr lang="en-US" dirty="0" smtClean="0">
                <a:latin typeface="Consolas" pitchFamily="49" charset="0"/>
                <a:cs typeface="Consolas" pitchFamily="49" charset="0"/>
              </a:rPr>
              <a:t>public </a:t>
            </a:r>
            <a:r>
              <a:rPr lang="en-US" dirty="0" err="1">
                <a:latin typeface="Consolas" pitchFamily="49" charset="0"/>
                <a:cs typeface="Consolas" pitchFamily="49" charset="0"/>
              </a:rPr>
              <a:t>DateTime</a:t>
            </a:r>
            <a:r>
              <a:rPr lang="en-US" dirty="0">
                <a:latin typeface="Consolas" pitchFamily="49" charset="0"/>
                <a:cs typeface="Consolas" pitchFamily="49" charset="0"/>
              </a:rPr>
              <a:t> </a:t>
            </a:r>
            <a:r>
              <a:rPr lang="en-US" dirty="0" err="1">
                <a:latin typeface="Consolas" pitchFamily="49" charset="0"/>
                <a:cs typeface="Consolas" pitchFamily="49" charset="0"/>
              </a:rPr>
              <a:t>LastUpdate</a:t>
            </a:r>
            <a:r>
              <a:rPr lang="en-US" dirty="0">
                <a:latin typeface="Consolas" pitchFamily="49" charset="0"/>
                <a:cs typeface="Consolas" pitchFamily="49" charset="0"/>
              </a:rPr>
              <a:t> { get; set; }</a:t>
            </a:r>
          </a:p>
          <a:p>
            <a:r>
              <a:rPr lang="en-US" dirty="0">
                <a:latin typeface="Consolas" pitchFamily="49" charset="0"/>
                <a:cs typeface="Consolas" pitchFamily="49" charset="0"/>
              </a:rPr>
              <a:t>   </a:t>
            </a:r>
            <a:r>
              <a:rPr lang="en-US" dirty="0" smtClean="0">
                <a:latin typeface="Consolas" pitchFamily="49" charset="0"/>
                <a:cs typeface="Consolas" pitchFamily="49" charset="0"/>
              </a:rPr>
              <a:t>public </a:t>
            </a:r>
            <a:r>
              <a:rPr lang="en-US" dirty="0">
                <a:latin typeface="Consolas" pitchFamily="49" charset="0"/>
                <a:cs typeface="Consolas" pitchFamily="49" charset="0"/>
              </a:rPr>
              <a:t>string Description { get; set; }</a:t>
            </a:r>
          </a:p>
          <a:p>
            <a:r>
              <a:rPr lang="en-US" dirty="0">
                <a:latin typeface="Consolas" pitchFamily="49" charset="0"/>
                <a:cs typeface="Consolas" pitchFamily="49" charset="0"/>
              </a:rPr>
              <a:t>   </a:t>
            </a:r>
            <a:r>
              <a:rPr lang="en-US" dirty="0" smtClean="0">
                <a:latin typeface="Consolas" pitchFamily="49" charset="0"/>
                <a:cs typeface="Consolas" pitchFamily="49" charset="0"/>
              </a:rPr>
              <a:t>public </a:t>
            </a:r>
            <a:r>
              <a:rPr lang="en-US" dirty="0" err="1">
                <a:latin typeface="Consolas" pitchFamily="49" charset="0"/>
                <a:cs typeface="Consolas" pitchFamily="49" charset="0"/>
              </a:rPr>
              <a:t>ISequence</a:t>
            </a:r>
            <a:r>
              <a:rPr lang="en-US" dirty="0">
                <a:latin typeface="Consolas" pitchFamily="49" charset="0"/>
                <a:cs typeface="Consolas" pitchFamily="49" charset="0"/>
              </a:rPr>
              <a:t> </a:t>
            </a:r>
            <a:r>
              <a:rPr lang="en-US" dirty="0" err="1">
                <a:latin typeface="Consolas" pitchFamily="49" charset="0"/>
                <a:cs typeface="Consolas" pitchFamily="49" charset="0"/>
              </a:rPr>
              <a:t>SequenceData</a:t>
            </a:r>
            <a:r>
              <a:rPr lang="en-US" dirty="0">
                <a:latin typeface="Consolas" pitchFamily="49" charset="0"/>
                <a:cs typeface="Consolas" pitchFamily="49" charset="0"/>
              </a:rPr>
              <a:t> { get; set; </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endParaRPr lang="en-US" dirty="0">
              <a:latin typeface="Consolas" pitchFamily="49" charset="0"/>
              <a:cs typeface="Consolas" pitchFamily="49" charset="0"/>
            </a:endParaRP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5" name="TextBox 4"/>
          <p:cNvSpPr txBox="1"/>
          <p:nvPr/>
        </p:nvSpPr>
        <p:spPr>
          <a:xfrm>
            <a:off x="411480" y="5498068"/>
            <a:ext cx="8153400" cy="369332"/>
          </a:xfrm>
          <a:prstGeom prst="rect">
            <a:avLst/>
          </a:prstGeom>
          <a:noFill/>
        </p:spPr>
        <p:txBody>
          <a:bodyPr wrap="square" rtlCol="0">
            <a:spAutoFit/>
          </a:bodyPr>
          <a:lstStyle/>
          <a:p>
            <a:r>
              <a:rPr lang="en-US" dirty="0" smtClean="0">
                <a:latin typeface="Arial" pitchFamily="34" charset="0"/>
                <a:cs typeface="Arial" pitchFamily="34" charset="0"/>
              </a:rPr>
              <a:t>all of this information is in the returning XML data</a:t>
            </a:r>
            <a:endParaRPr lang="en-US" dirty="0">
              <a:latin typeface="Arial" pitchFamily="34" charset="0"/>
              <a:cs typeface="Arial" pitchFamily="34" charset="0"/>
            </a:endParaRPr>
          </a:p>
        </p:txBody>
      </p:sp>
    </p:spTree>
    <p:extLst>
      <p:ext uri="{BB962C8B-B14F-4D97-AF65-F5344CB8AC3E}">
        <p14:creationId xmlns:p14="http://schemas.microsoft.com/office/powerpoint/2010/main" val="28743573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2b: </a:t>
            </a:r>
            <a:r>
              <a:rPr lang="en-US" dirty="0" err="1" smtClean="0"/>
              <a:t>EventArgs</a:t>
            </a:r>
            <a:endParaRPr lang="en-US" dirty="0"/>
          </a:p>
        </p:txBody>
      </p:sp>
      <p:sp>
        <p:nvSpPr>
          <p:cNvPr id="3" name="Content Placeholder 2"/>
          <p:cNvSpPr>
            <a:spLocks noGrp="1"/>
          </p:cNvSpPr>
          <p:nvPr>
            <p:ph idx="1"/>
          </p:nvPr>
        </p:nvSpPr>
        <p:spPr>
          <a:xfrm>
            <a:off x="457200" y="1600200"/>
            <a:ext cx="8229600" cy="1066800"/>
          </a:xfrm>
        </p:spPr>
        <p:txBody>
          <a:bodyPr/>
          <a:lstStyle/>
          <a:p>
            <a:r>
              <a:rPr lang="en-US" dirty="0" smtClean="0"/>
              <a:t>Customized </a:t>
            </a:r>
            <a:r>
              <a:rPr lang="en-US" dirty="0" err="1" smtClean="0">
                <a:latin typeface="Consolas" pitchFamily="49" charset="0"/>
                <a:cs typeface="Consolas" pitchFamily="49" charset="0"/>
              </a:rPr>
              <a:t>EventArgs</a:t>
            </a:r>
            <a:r>
              <a:rPr lang="en-US" dirty="0" smtClean="0"/>
              <a:t> provides returning data from event</a:t>
            </a:r>
          </a:p>
          <a:p>
            <a:pPr lvl="1"/>
            <a:r>
              <a:rPr lang="en-US" dirty="0" smtClean="0"/>
              <a:t>should report cancelation, errors and the results data structure</a:t>
            </a:r>
            <a:endParaRPr lang="en-US" dirty="0"/>
          </a:p>
        </p:txBody>
      </p:sp>
      <p:sp>
        <p:nvSpPr>
          <p:cNvPr id="4" name="Rectangle 3"/>
          <p:cNvSpPr/>
          <p:nvPr/>
        </p:nvSpPr>
        <p:spPr>
          <a:xfrm>
            <a:off x="762000" y="2735580"/>
            <a:ext cx="7391400" cy="34163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dirty="0" smtClean="0">
                <a:latin typeface="Consolas" pitchFamily="49" charset="0"/>
                <a:cs typeface="Consolas" pitchFamily="49" charset="0"/>
              </a:rPr>
              <a:t>public </a:t>
            </a:r>
            <a:r>
              <a:rPr lang="en-US" dirty="0">
                <a:latin typeface="Consolas" pitchFamily="49" charset="0"/>
                <a:cs typeface="Consolas" pitchFamily="49" charset="0"/>
              </a:rPr>
              <a:t>class </a:t>
            </a:r>
            <a:r>
              <a:rPr lang="en-US" dirty="0" err="1">
                <a:latin typeface="Consolas" pitchFamily="49" charset="0"/>
                <a:cs typeface="Consolas" pitchFamily="49" charset="0"/>
              </a:rPr>
              <a:t>RequestCompletedEventArgs</a:t>
            </a:r>
            <a:r>
              <a:rPr lang="en-US" dirty="0">
                <a:latin typeface="Consolas" pitchFamily="49" charset="0"/>
                <a:cs typeface="Consolas" pitchFamily="49" charset="0"/>
              </a:rPr>
              <a:t> : </a:t>
            </a:r>
            <a:r>
              <a:rPr lang="en-US" dirty="0" err="1">
                <a:latin typeface="Consolas" pitchFamily="49" charset="0"/>
                <a:cs typeface="Consolas" pitchFamily="49" charset="0"/>
              </a:rPr>
              <a:t>EventArgs</a:t>
            </a:r>
            <a:endParaRPr lang="en-US" dirty="0">
              <a:latin typeface="Consolas" pitchFamily="49" charset="0"/>
              <a:cs typeface="Consolas" pitchFamily="49" charset="0"/>
            </a:endParaRP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smtClean="0">
                <a:latin typeface="Consolas" pitchFamily="49" charset="0"/>
                <a:cs typeface="Consolas" pitchFamily="49" charset="0"/>
              </a:rPr>
              <a:t>   public </a:t>
            </a:r>
            <a:r>
              <a:rPr lang="en-US" dirty="0" err="1">
                <a:latin typeface="Consolas" pitchFamily="49" charset="0"/>
                <a:cs typeface="Consolas" pitchFamily="49" charset="0"/>
              </a:rPr>
              <a:t>EmblResponse</a:t>
            </a:r>
            <a:r>
              <a:rPr lang="en-US" dirty="0">
                <a:latin typeface="Consolas" pitchFamily="49" charset="0"/>
                <a:cs typeface="Consolas" pitchFamily="49" charset="0"/>
              </a:rPr>
              <a:t> Result { get; private set; }</a:t>
            </a:r>
          </a:p>
          <a:p>
            <a:r>
              <a:rPr lang="en-US" dirty="0">
                <a:latin typeface="Consolas" pitchFamily="49" charset="0"/>
                <a:cs typeface="Consolas" pitchFamily="49" charset="0"/>
              </a:rPr>
              <a:t>   </a:t>
            </a:r>
            <a:r>
              <a:rPr lang="en-US" dirty="0" smtClean="0">
                <a:latin typeface="Consolas" pitchFamily="49" charset="0"/>
                <a:cs typeface="Consolas" pitchFamily="49" charset="0"/>
              </a:rPr>
              <a:t>public </a:t>
            </a:r>
            <a:r>
              <a:rPr lang="en-US" dirty="0">
                <a:latin typeface="Consolas" pitchFamily="49" charset="0"/>
                <a:cs typeface="Consolas" pitchFamily="49" charset="0"/>
              </a:rPr>
              <a:t>Exception Error { get; private set; }</a:t>
            </a:r>
          </a:p>
          <a:p>
            <a:endParaRPr lang="en-US" dirty="0">
              <a:latin typeface="Consolas" pitchFamily="49" charset="0"/>
              <a:cs typeface="Consolas" pitchFamily="49" charset="0"/>
            </a:endParaRPr>
          </a:p>
          <a:p>
            <a:r>
              <a:rPr lang="en-US" dirty="0" smtClean="0">
                <a:latin typeface="Consolas" pitchFamily="49" charset="0"/>
                <a:cs typeface="Consolas" pitchFamily="49" charset="0"/>
              </a:rPr>
              <a:t>   </a:t>
            </a:r>
            <a:r>
              <a:rPr lang="en-US" dirty="0">
                <a:latin typeface="Consolas" pitchFamily="49" charset="0"/>
                <a:cs typeface="Consolas" pitchFamily="49" charset="0"/>
              </a:rPr>
              <a:t>public </a:t>
            </a:r>
            <a:r>
              <a:rPr lang="en-US" dirty="0" err="1">
                <a:latin typeface="Consolas" pitchFamily="49" charset="0"/>
                <a:cs typeface="Consolas" pitchFamily="49" charset="0"/>
              </a:rPr>
              <a:t>RequestCompletedEventArgs</a:t>
            </a:r>
            <a:r>
              <a:rPr lang="en-US" dirty="0">
                <a:latin typeface="Consolas" pitchFamily="49" charset="0"/>
                <a:cs typeface="Consolas" pitchFamily="49" charset="0"/>
              </a:rPr>
              <a:t>(</a:t>
            </a:r>
            <a:r>
              <a:rPr lang="en-US" dirty="0" err="1">
                <a:latin typeface="Consolas" pitchFamily="49" charset="0"/>
                <a:cs typeface="Consolas" pitchFamily="49" charset="0"/>
              </a:rPr>
              <a:t>EmblResponse</a:t>
            </a:r>
            <a:r>
              <a:rPr lang="en-US" dirty="0">
                <a:latin typeface="Consolas" pitchFamily="49" charset="0"/>
                <a:cs typeface="Consolas" pitchFamily="49" charset="0"/>
              </a:rPr>
              <a:t> result, </a:t>
            </a:r>
            <a:endParaRPr lang="en-US" dirty="0" smtClean="0">
              <a:latin typeface="Consolas" pitchFamily="49" charset="0"/>
              <a:cs typeface="Consolas" pitchFamily="49" charset="0"/>
            </a:endParaRPr>
          </a:p>
          <a:p>
            <a:r>
              <a:rPr lang="en-US" dirty="0">
                <a:latin typeface="Consolas" pitchFamily="49" charset="0"/>
                <a:cs typeface="Consolas" pitchFamily="49" charset="0"/>
              </a:rPr>
              <a:t> </a:t>
            </a:r>
            <a:r>
              <a:rPr lang="en-US" dirty="0" smtClean="0">
                <a:latin typeface="Consolas" pitchFamily="49" charset="0"/>
                <a:cs typeface="Consolas" pitchFamily="49" charset="0"/>
              </a:rPr>
              <a:t>                     Exception </a:t>
            </a:r>
            <a:r>
              <a:rPr lang="en-US" dirty="0">
                <a:latin typeface="Consolas" pitchFamily="49" charset="0"/>
                <a:cs typeface="Consolas" pitchFamily="49" charset="0"/>
              </a:rPr>
              <a:t>error)</a:t>
            </a:r>
          </a:p>
          <a:p>
            <a:r>
              <a:rPr lang="en-US" dirty="0" smtClean="0">
                <a:latin typeface="Consolas" pitchFamily="49" charset="0"/>
                <a:cs typeface="Consolas" pitchFamily="49" charset="0"/>
              </a:rPr>
              <a:t>   </a:t>
            </a:r>
            <a:r>
              <a:rPr lang="en-US" dirty="0">
                <a:latin typeface="Consolas" pitchFamily="49" charset="0"/>
                <a:cs typeface="Consolas" pitchFamily="49" charset="0"/>
              </a:rPr>
              <a:t>{</a:t>
            </a:r>
          </a:p>
          <a:p>
            <a:r>
              <a:rPr lang="en-US" dirty="0" smtClean="0">
                <a:latin typeface="Consolas" pitchFamily="49" charset="0"/>
                <a:cs typeface="Consolas" pitchFamily="49" charset="0"/>
              </a:rPr>
              <a:t>      </a:t>
            </a:r>
            <a:r>
              <a:rPr lang="en-US" dirty="0">
                <a:latin typeface="Consolas" pitchFamily="49" charset="0"/>
                <a:cs typeface="Consolas" pitchFamily="49" charset="0"/>
              </a:rPr>
              <a:t>Result = result;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a:latin typeface="Consolas" pitchFamily="49" charset="0"/>
                <a:cs typeface="Consolas" pitchFamily="49" charset="0"/>
              </a:rPr>
              <a:t>Error = error;</a:t>
            </a:r>
          </a:p>
          <a:p>
            <a:r>
              <a:rPr lang="en-US" dirty="0">
                <a:latin typeface="Consolas" pitchFamily="49" charset="0"/>
                <a:cs typeface="Consolas" pitchFamily="49" charset="0"/>
              </a:rPr>
              <a:t>   </a:t>
            </a:r>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Tree>
    <p:extLst>
      <p:ext uri="{BB962C8B-B14F-4D97-AF65-F5344CB8AC3E}">
        <p14:creationId xmlns:p14="http://schemas.microsoft.com/office/powerpoint/2010/main" val="13300033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 provide implementation</a:t>
            </a:r>
            <a:endParaRPr lang="en-US" dirty="0"/>
          </a:p>
        </p:txBody>
      </p:sp>
      <p:sp>
        <p:nvSpPr>
          <p:cNvPr id="3" name="Content Placeholder 2"/>
          <p:cNvSpPr>
            <a:spLocks noGrp="1"/>
          </p:cNvSpPr>
          <p:nvPr>
            <p:ph idx="1"/>
          </p:nvPr>
        </p:nvSpPr>
        <p:spPr>
          <a:xfrm>
            <a:off x="457200" y="1600200"/>
            <a:ext cx="8229600" cy="1295400"/>
          </a:xfrm>
        </p:spPr>
        <p:txBody>
          <a:bodyPr/>
          <a:lstStyle/>
          <a:p>
            <a:r>
              <a:rPr lang="en-US" dirty="0" smtClean="0"/>
              <a:t>Service should be implemented in separate class</a:t>
            </a:r>
          </a:p>
          <a:p>
            <a:pPr lvl="1"/>
            <a:r>
              <a:rPr lang="en-US" dirty="0" smtClean="0"/>
              <a:t>can use </a:t>
            </a:r>
            <a:r>
              <a:rPr lang="en-US" b="1" dirty="0" err="1" smtClean="0">
                <a:latin typeface="Consolas" pitchFamily="49" charset="0"/>
                <a:cs typeface="Consolas" pitchFamily="49" charset="0"/>
              </a:rPr>
              <a:t>WebRequest</a:t>
            </a:r>
            <a:r>
              <a:rPr lang="en-US" dirty="0" smtClean="0"/>
              <a:t>, WCF, or any other network class</a:t>
            </a:r>
          </a:p>
          <a:p>
            <a:pPr lvl="1"/>
            <a:r>
              <a:rPr lang="en-US" dirty="0" smtClean="0"/>
              <a:t>should perform work </a:t>
            </a:r>
            <a:r>
              <a:rPr lang="en-US" dirty="0" smtClean="0">
                <a:solidFill>
                  <a:srgbClr val="FF0000"/>
                </a:solidFill>
              </a:rPr>
              <a:t>asynchronously</a:t>
            </a:r>
          </a:p>
        </p:txBody>
      </p:sp>
      <p:sp>
        <p:nvSpPr>
          <p:cNvPr id="4" name="Rectangle 3"/>
          <p:cNvSpPr/>
          <p:nvPr/>
        </p:nvSpPr>
        <p:spPr>
          <a:xfrm>
            <a:off x="220980" y="2984480"/>
            <a:ext cx="8686800" cy="34163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dirty="0" smtClean="0">
                <a:latin typeface="Consolas" pitchFamily="49" charset="0"/>
                <a:cs typeface="Consolas" pitchFamily="49" charset="0"/>
              </a:rPr>
              <a:t>partial class </a:t>
            </a:r>
            <a:r>
              <a:rPr lang="en-US" dirty="0" err="1">
                <a:latin typeface="Consolas" pitchFamily="49" charset="0"/>
                <a:cs typeface="Consolas" pitchFamily="49" charset="0"/>
              </a:rPr>
              <a:t>EmblServiceHandler</a:t>
            </a:r>
            <a:r>
              <a:rPr lang="en-US" dirty="0">
                <a:latin typeface="Consolas" pitchFamily="49" charset="0"/>
                <a:cs typeface="Consolas" pitchFamily="49" charset="0"/>
              </a:rPr>
              <a:t> : </a:t>
            </a:r>
            <a:r>
              <a:rPr lang="en-US" dirty="0" err="1">
                <a:latin typeface="Consolas" pitchFamily="49" charset="0"/>
                <a:cs typeface="Consolas" pitchFamily="49" charset="0"/>
              </a:rPr>
              <a:t>IEmblServiceHandler</a:t>
            </a:r>
            <a:endParaRPr lang="en-US" dirty="0">
              <a:latin typeface="Consolas" pitchFamily="49" charset="0"/>
              <a:cs typeface="Consolas" pitchFamily="49" charset="0"/>
            </a:endParaRP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smtClean="0">
                <a:latin typeface="Consolas" pitchFamily="49" charset="0"/>
                <a:cs typeface="Consolas" pitchFamily="49" charset="0"/>
              </a:rPr>
              <a:t>   public </a:t>
            </a:r>
            <a:r>
              <a:rPr lang="en-US" dirty="0" err="1">
                <a:latin typeface="Consolas" pitchFamily="49" charset="0"/>
                <a:cs typeface="Consolas" pitchFamily="49" charset="0"/>
              </a:rPr>
              <a:t>bool</a:t>
            </a:r>
            <a:r>
              <a:rPr lang="en-US" dirty="0">
                <a:latin typeface="Consolas" pitchFamily="49" charset="0"/>
                <a:cs typeface="Consolas" pitchFamily="49" charset="0"/>
              </a:rPr>
              <a:t> </a:t>
            </a:r>
            <a:r>
              <a:rPr lang="en-US" dirty="0" err="1">
                <a:latin typeface="Consolas" pitchFamily="49" charset="0"/>
                <a:cs typeface="Consolas" pitchFamily="49" charset="0"/>
              </a:rPr>
              <a:t>SubmitRequest</a:t>
            </a:r>
            <a:r>
              <a:rPr lang="en-US" dirty="0">
                <a:latin typeface="Consolas" pitchFamily="49" charset="0"/>
                <a:cs typeface="Consolas" pitchFamily="49" charset="0"/>
              </a:rPr>
              <a:t>(string id)</a:t>
            </a:r>
          </a:p>
          <a:p>
            <a:r>
              <a:rPr lang="en-US" dirty="0">
                <a:latin typeface="Consolas" pitchFamily="49" charset="0"/>
                <a:cs typeface="Consolas" pitchFamily="49" charset="0"/>
              </a:rPr>
              <a:t>   </a:t>
            </a:r>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a:t>
            </a:r>
            <a:r>
              <a:rPr lang="en-US" dirty="0" err="1">
                <a:latin typeface="Consolas" pitchFamily="49" charset="0"/>
                <a:cs typeface="Consolas" pitchFamily="49" charset="0"/>
              </a:rPr>
              <a:t>webRequest</a:t>
            </a:r>
            <a:r>
              <a:rPr lang="en-US" dirty="0">
                <a:latin typeface="Consolas" pitchFamily="49" charset="0"/>
                <a:cs typeface="Consolas" pitchFamily="49" charset="0"/>
              </a:rPr>
              <a:t> = </a:t>
            </a:r>
            <a:r>
              <a:rPr lang="en-US" dirty="0" err="1">
                <a:latin typeface="Consolas" pitchFamily="49" charset="0"/>
                <a:cs typeface="Consolas" pitchFamily="49" charset="0"/>
              </a:rPr>
              <a:t>WebRequest.Create</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string.Format</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EmblUri</a:t>
            </a:r>
            <a:r>
              <a:rPr lang="en-US" dirty="0">
                <a:latin typeface="Consolas" pitchFamily="49" charset="0"/>
                <a:cs typeface="Consolas" pitchFamily="49" charset="0"/>
              </a:rPr>
              <a:t>, id));</a:t>
            </a:r>
          </a:p>
          <a:p>
            <a:r>
              <a:rPr lang="en-US" dirty="0" smtClean="0">
                <a:latin typeface="Consolas" pitchFamily="49" charset="0"/>
                <a:cs typeface="Consolas" pitchFamily="49" charset="0"/>
              </a:rPr>
              <a:t>      </a:t>
            </a:r>
            <a:r>
              <a:rPr lang="en-US" dirty="0" err="1" smtClean="0">
                <a:solidFill>
                  <a:srgbClr val="FF0000"/>
                </a:solidFill>
                <a:latin typeface="Consolas" pitchFamily="49" charset="0"/>
                <a:cs typeface="Consolas" pitchFamily="49" charset="0"/>
              </a:rPr>
              <a:t>webRequest.BeginGetResponse</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OnRequestCompleted</a:t>
            </a:r>
            <a:r>
              <a:rPr lang="en-US" dirty="0">
                <a:latin typeface="Consolas" pitchFamily="49" charset="0"/>
                <a:cs typeface="Consolas" pitchFamily="49" charset="0"/>
              </a:rPr>
              <a:t>, </a:t>
            </a:r>
            <a:endParaRPr lang="en-US" dirty="0" smtClean="0">
              <a:latin typeface="Consolas" pitchFamily="49" charset="0"/>
              <a:cs typeface="Consolas" pitchFamily="49" charset="0"/>
            </a:endParaRP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Tuple.Create</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id,webRequest</a:t>
            </a:r>
            <a:r>
              <a:rPr lang="en-US" dirty="0">
                <a:latin typeface="Consolas" pitchFamily="49" charset="0"/>
                <a:cs typeface="Consolas" pitchFamily="49" charset="0"/>
              </a:rPr>
              <a:t>));</a:t>
            </a:r>
          </a:p>
          <a:p>
            <a:r>
              <a:rPr lang="en-US" dirty="0" smtClean="0">
                <a:latin typeface="Consolas" pitchFamily="49" charset="0"/>
                <a:cs typeface="Consolas" pitchFamily="49" charset="0"/>
              </a:rPr>
              <a:t>      return </a:t>
            </a:r>
            <a:r>
              <a:rPr lang="en-US" dirty="0">
                <a:latin typeface="Consolas" pitchFamily="49" charset="0"/>
                <a:cs typeface="Consolas" pitchFamily="49" charset="0"/>
              </a:rPr>
              <a:t>true;</a:t>
            </a:r>
          </a:p>
          <a:p>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p>
          <a:p>
            <a:r>
              <a:rPr lang="en-US" dirty="0">
                <a:latin typeface="Consolas" pitchFamily="49" charset="0"/>
                <a:cs typeface="Consolas" pitchFamily="49" charset="0"/>
              </a:rPr>
              <a:t>}</a:t>
            </a:r>
          </a:p>
        </p:txBody>
      </p:sp>
    </p:spTree>
    <p:extLst>
      <p:ext uri="{BB962C8B-B14F-4D97-AF65-F5344CB8AC3E}">
        <p14:creationId xmlns:p14="http://schemas.microsoft.com/office/powerpoint/2010/main" val="9369531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 processing results</a:t>
            </a:r>
            <a:endParaRPr lang="en-US" dirty="0"/>
          </a:p>
        </p:txBody>
      </p:sp>
      <p:sp>
        <p:nvSpPr>
          <p:cNvPr id="3" name="Content Placeholder 2"/>
          <p:cNvSpPr>
            <a:spLocks noGrp="1"/>
          </p:cNvSpPr>
          <p:nvPr>
            <p:ph idx="1"/>
          </p:nvPr>
        </p:nvSpPr>
        <p:spPr>
          <a:xfrm>
            <a:off x="457200" y="1600200"/>
            <a:ext cx="8229600" cy="609600"/>
          </a:xfrm>
        </p:spPr>
        <p:txBody>
          <a:bodyPr/>
          <a:lstStyle/>
          <a:p>
            <a:r>
              <a:rPr lang="en-US" dirty="0" err="1" smtClean="0"/>
              <a:t>Async</a:t>
            </a:r>
            <a:r>
              <a:rPr lang="en-US" dirty="0" smtClean="0"/>
              <a:t> results should be processed and raise event</a:t>
            </a:r>
          </a:p>
        </p:txBody>
      </p:sp>
      <p:sp>
        <p:nvSpPr>
          <p:cNvPr id="4" name="Rectangle 3"/>
          <p:cNvSpPr/>
          <p:nvPr/>
        </p:nvSpPr>
        <p:spPr>
          <a:xfrm>
            <a:off x="152400" y="2250281"/>
            <a:ext cx="8763000" cy="4247317"/>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dirty="0" smtClean="0">
                <a:latin typeface="Consolas" pitchFamily="49" charset="0"/>
                <a:cs typeface="Consolas" pitchFamily="49" charset="0"/>
              </a:rPr>
              <a:t>private </a:t>
            </a:r>
            <a:r>
              <a:rPr lang="en-US" dirty="0">
                <a:latin typeface="Consolas" pitchFamily="49" charset="0"/>
                <a:cs typeface="Consolas" pitchFamily="49" charset="0"/>
              </a:rPr>
              <a:t>void </a:t>
            </a:r>
            <a:r>
              <a:rPr lang="en-US" dirty="0" err="1">
                <a:latin typeface="Consolas" pitchFamily="49" charset="0"/>
                <a:cs typeface="Consolas" pitchFamily="49" charset="0"/>
              </a:rPr>
              <a:t>OnRequestCompleted</a:t>
            </a:r>
            <a:r>
              <a:rPr lang="en-US" dirty="0">
                <a:latin typeface="Consolas" pitchFamily="49" charset="0"/>
                <a:cs typeface="Consolas" pitchFamily="49" charset="0"/>
              </a:rPr>
              <a:t>(</a:t>
            </a:r>
            <a:r>
              <a:rPr lang="en-US" dirty="0" err="1">
                <a:latin typeface="Consolas" pitchFamily="49" charset="0"/>
                <a:cs typeface="Consolas" pitchFamily="49" charset="0"/>
              </a:rPr>
              <a:t>IAsyncResult</a:t>
            </a:r>
            <a:r>
              <a:rPr lang="en-US" dirty="0">
                <a:latin typeface="Consolas" pitchFamily="49" charset="0"/>
                <a:cs typeface="Consolas" pitchFamily="49" charset="0"/>
              </a:rPr>
              <a:t> </a:t>
            </a:r>
            <a:r>
              <a:rPr lang="en-US" dirty="0" err="1">
                <a:latin typeface="Consolas" pitchFamily="49" charset="0"/>
                <a:cs typeface="Consolas" pitchFamily="49" charset="0"/>
              </a:rPr>
              <a:t>ar</a:t>
            </a:r>
            <a:r>
              <a:rPr lang="en-US" dirty="0">
                <a:latin typeface="Consolas" pitchFamily="49" charset="0"/>
                <a:cs typeface="Consolas" pitchFamily="49" charset="0"/>
              </a:rPr>
              <a:t>)</a:t>
            </a: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a:t>
            </a:r>
            <a:r>
              <a:rPr lang="en-US" dirty="0">
                <a:latin typeface="Consolas" pitchFamily="49" charset="0"/>
                <a:cs typeface="Consolas" pitchFamily="49" charset="0"/>
              </a:rPr>
              <a:t>data = (Tuple&lt;string, </a:t>
            </a:r>
            <a:r>
              <a:rPr lang="en-US" dirty="0" err="1">
                <a:latin typeface="Consolas" pitchFamily="49" charset="0"/>
                <a:cs typeface="Consolas" pitchFamily="49" charset="0"/>
              </a:rPr>
              <a:t>WebRequest</a:t>
            </a:r>
            <a:r>
              <a:rPr lang="en-US" dirty="0">
                <a:latin typeface="Consolas" pitchFamily="49" charset="0"/>
                <a:cs typeface="Consolas" pitchFamily="49" charset="0"/>
              </a:rPr>
              <a:t>&gt;) </a:t>
            </a:r>
            <a:r>
              <a:rPr lang="en-US" dirty="0" err="1">
                <a:latin typeface="Consolas" pitchFamily="49" charset="0"/>
                <a:cs typeface="Consolas" pitchFamily="49" charset="0"/>
              </a:rPr>
              <a:t>ar.AsyncState</a:t>
            </a:r>
            <a:r>
              <a:rPr lang="en-US" dirty="0">
                <a:latin typeface="Consolas" pitchFamily="49" charset="0"/>
                <a:cs typeface="Consolas" pitchFamily="49" charset="0"/>
              </a:rPr>
              <a:t>;</a:t>
            </a:r>
          </a:p>
          <a:p>
            <a:r>
              <a:rPr lang="en-US" dirty="0">
                <a:latin typeface="Consolas" pitchFamily="49" charset="0"/>
                <a:cs typeface="Consolas" pitchFamily="49" charset="0"/>
              </a:rPr>
              <a:t>   </a:t>
            </a:r>
            <a:r>
              <a:rPr lang="en-US" dirty="0" err="1" smtClean="0">
                <a:latin typeface="Consolas" pitchFamily="49" charset="0"/>
                <a:cs typeface="Consolas" pitchFamily="49" charset="0"/>
              </a:rPr>
              <a:t>EmblResponse</a:t>
            </a:r>
            <a:r>
              <a:rPr lang="en-US" dirty="0" smtClean="0">
                <a:latin typeface="Consolas" pitchFamily="49" charset="0"/>
                <a:cs typeface="Consolas" pitchFamily="49" charset="0"/>
              </a:rPr>
              <a:t> </a:t>
            </a:r>
            <a:r>
              <a:rPr lang="en-US" dirty="0">
                <a:latin typeface="Consolas" pitchFamily="49" charset="0"/>
                <a:cs typeface="Consolas" pitchFamily="49" charset="0"/>
              </a:rPr>
              <a:t>response = new </a:t>
            </a:r>
            <a:r>
              <a:rPr lang="en-US" dirty="0" err="1">
                <a:latin typeface="Consolas" pitchFamily="49" charset="0"/>
                <a:cs typeface="Consolas" pitchFamily="49" charset="0"/>
              </a:rPr>
              <a:t>EmblResponse</a:t>
            </a:r>
            <a:r>
              <a:rPr lang="en-US" dirty="0">
                <a:latin typeface="Consolas" pitchFamily="49" charset="0"/>
                <a:cs typeface="Consolas" pitchFamily="49" charset="0"/>
              </a:rPr>
              <a:t> { Key = data.Item1 </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Exception </a:t>
            </a:r>
            <a:r>
              <a:rPr lang="en-US" dirty="0" err="1" smtClean="0">
                <a:latin typeface="Consolas" pitchFamily="49" charset="0"/>
                <a:cs typeface="Consolas" pitchFamily="49" charset="0"/>
              </a:rPr>
              <a:t>exception</a:t>
            </a:r>
            <a:r>
              <a:rPr lang="en-US" dirty="0" smtClean="0">
                <a:latin typeface="Consolas" pitchFamily="49" charset="0"/>
                <a:cs typeface="Consolas" pitchFamily="49" charset="0"/>
              </a:rPr>
              <a:t> = null;</a:t>
            </a:r>
            <a:endParaRPr lang="en-US" dirty="0">
              <a:latin typeface="Consolas" pitchFamily="49" charset="0"/>
              <a:cs typeface="Consolas" pitchFamily="49" charset="0"/>
            </a:endParaRPr>
          </a:p>
          <a:p>
            <a:endParaRPr lang="en-US" dirty="0">
              <a:latin typeface="Consolas" pitchFamily="49" charset="0"/>
              <a:cs typeface="Consolas" pitchFamily="49" charset="0"/>
            </a:endParaRP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WebResponse</a:t>
            </a:r>
            <a:r>
              <a:rPr lang="en-US" dirty="0" smtClean="0">
                <a:latin typeface="Consolas" pitchFamily="49" charset="0"/>
                <a:cs typeface="Consolas" pitchFamily="49" charset="0"/>
              </a:rPr>
              <a:t> </a:t>
            </a:r>
            <a:r>
              <a:rPr lang="en-US" dirty="0" err="1">
                <a:latin typeface="Consolas" pitchFamily="49" charset="0"/>
                <a:cs typeface="Consolas" pitchFamily="49" charset="0"/>
              </a:rPr>
              <a:t>webResponse</a:t>
            </a:r>
            <a:r>
              <a:rPr lang="en-US" dirty="0">
                <a:latin typeface="Consolas" pitchFamily="49" charset="0"/>
                <a:cs typeface="Consolas" pitchFamily="49" charset="0"/>
              </a:rPr>
              <a:t> = data.Item2.EndGetResponse(</a:t>
            </a:r>
            <a:r>
              <a:rPr lang="en-US" dirty="0" err="1">
                <a:latin typeface="Consolas" pitchFamily="49" charset="0"/>
                <a:cs typeface="Consolas" pitchFamily="49" charset="0"/>
              </a:rPr>
              <a:t>ar</a:t>
            </a:r>
            <a:r>
              <a:rPr lang="en-US" dirty="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using </a:t>
            </a:r>
            <a:r>
              <a:rPr lang="en-US" dirty="0">
                <a:latin typeface="Consolas" pitchFamily="49" charset="0"/>
                <a:cs typeface="Consolas" pitchFamily="49" charset="0"/>
              </a:rPr>
              <a:t>(</a:t>
            </a:r>
            <a:r>
              <a:rPr lang="en-US" dirty="0" err="1">
                <a:latin typeface="Consolas" pitchFamily="49" charset="0"/>
                <a:cs typeface="Consolas" pitchFamily="49" charset="0"/>
              </a:rPr>
              <a:t>var</a:t>
            </a:r>
            <a:r>
              <a:rPr lang="en-US" dirty="0">
                <a:latin typeface="Consolas" pitchFamily="49" charset="0"/>
                <a:cs typeface="Consolas" pitchFamily="49" charset="0"/>
              </a:rPr>
              <a:t> </a:t>
            </a:r>
            <a:r>
              <a:rPr lang="en-US" dirty="0" err="1">
                <a:latin typeface="Consolas" pitchFamily="49" charset="0"/>
                <a:cs typeface="Consolas" pitchFamily="49" charset="0"/>
              </a:rPr>
              <a:t>stm</a:t>
            </a:r>
            <a:r>
              <a:rPr lang="en-US" dirty="0">
                <a:latin typeface="Consolas" pitchFamily="49" charset="0"/>
                <a:cs typeface="Consolas" pitchFamily="49" charset="0"/>
              </a:rPr>
              <a:t> = </a:t>
            </a:r>
            <a:r>
              <a:rPr lang="en-US" dirty="0" err="1">
                <a:latin typeface="Consolas" pitchFamily="49" charset="0"/>
                <a:cs typeface="Consolas" pitchFamily="49" charset="0"/>
              </a:rPr>
              <a:t>webResponse.GetResponseStream</a:t>
            </a:r>
            <a:r>
              <a:rPr lang="en-US" dirty="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 process results fill in response</a:t>
            </a:r>
            <a:endParaRPr lang="en-US" dirty="0">
              <a:latin typeface="Consolas" pitchFamily="49" charset="0"/>
              <a:cs typeface="Consolas" pitchFamily="49" charset="0"/>
            </a:endParaRPr>
          </a:p>
          <a:p>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RaiseRequestCompletedEvent</a:t>
            </a:r>
            <a:r>
              <a:rPr lang="en-US" dirty="0" smtClean="0">
                <a:latin typeface="Consolas" pitchFamily="49" charset="0"/>
                <a:cs typeface="Consolas" pitchFamily="49" charset="0"/>
              </a:rPr>
              <a:t>(new </a:t>
            </a:r>
            <a:r>
              <a:rPr lang="en-US" dirty="0" err="1" smtClean="0">
                <a:latin typeface="Consolas" pitchFamily="49" charset="0"/>
                <a:cs typeface="Consolas" pitchFamily="49" charset="0"/>
              </a:rPr>
              <a:t>RequestCompletedEventArgs</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response, exception));</a:t>
            </a:r>
            <a:endParaRPr lang="en-US" dirty="0">
              <a:latin typeface="Consolas" pitchFamily="49" charset="0"/>
              <a:cs typeface="Consolas" pitchFamily="49" charset="0"/>
            </a:endParaRP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Tree>
    <p:extLst>
      <p:ext uri="{BB962C8B-B14F-4D97-AF65-F5344CB8AC3E}">
        <p14:creationId xmlns:p14="http://schemas.microsoft.com/office/powerpoint/2010/main" val="29925363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 synchronous access</a:t>
            </a:r>
            <a:endParaRPr lang="en-US" dirty="0"/>
          </a:p>
        </p:txBody>
      </p:sp>
      <p:sp>
        <p:nvSpPr>
          <p:cNvPr id="3" name="Content Placeholder 2"/>
          <p:cNvSpPr>
            <a:spLocks noGrp="1"/>
          </p:cNvSpPr>
          <p:nvPr>
            <p:ph idx="1"/>
          </p:nvPr>
        </p:nvSpPr>
        <p:spPr>
          <a:xfrm>
            <a:off x="457200" y="1600200"/>
            <a:ext cx="8229600" cy="1219200"/>
          </a:xfrm>
        </p:spPr>
        <p:txBody>
          <a:bodyPr/>
          <a:lstStyle/>
          <a:p>
            <a:r>
              <a:rPr lang="en-US" dirty="0" smtClean="0"/>
              <a:t>Implementation should also provide some way to fetch results</a:t>
            </a:r>
          </a:p>
          <a:p>
            <a:pPr lvl="1"/>
            <a:r>
              <a:rPr lang="en-US" dirty="0" smtClean="0"/>
              <a:t>some clients desire </a:t>
            </a:r>
            <a:r>
              <a:rPr lang="en-US" dirty="0" smtClean="0">
                <a:solidFill>
                  <a:srgbClr val="FF0000"/>
                </a:solidFill>
              </a:rPr>
              <a:t>synchronous behavior </a:t>
            </a:r>
            <a:r>
              <a:rPr lang="en-US" dirty="0" smtClean="0"/>
              <a:t>– although inefficient it is simple and sometimes required</a:t>
            </a:r>
            <a:endParaRPr lang="en-US" dirty="0"/>
          </a:p>
        </p:txBody>
      </p:sp>
      <p:sp>
        <p:nvSpPr>
          <p:cNvPr id="4" name="TextBox 3"/>
          <p:cNvSpPr txBox="1"/>
          <p:nvPr/>
        </p:nvSpPr>
        <p:spPr>
          <a:xfrm>
            <a:off x="502920" y="3276600"/>
            <a:ext cx="7772400" cy="34163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partial class </a:t>
            </a:r>
            <a:r>
              <a:rPr lang="en-US" dirty="0" err="1" smtClean="0">
                <a:latin typeface="Consolas" pitchFamily="49" charset="0"/>
                <a:cs typeface="Consolas" pitchFamily="49" charset="0"/>
              </a:rPr>
              <a:t>EmblServiceHandler</a:t>
            </a:r>
            <a:r>
              <a:rPr lang="en-US" dirty="0" smtClean="0">
                <a:latin typeface="Consolas" pitchFamily="49" charset="0"/>
                <a:cs typeface="Consolas" pitchFamily="49" charset="0"/>
              </a:rPr>
              <a:t> </a:t>
            </a:r>
          </a:p>
          <a:p>
            <a:r>
              <a:rPr lang="en-US" dirty="0" smtClean="0">
                <a:latin typeface="Consolas" pitchFamily="49" charset="0"/>
                <a:cs typeface="Consolas" pitchFamily="49" charset="0"/>
              </a:rPr>
              <a:t>{</a:t>
            </a:r>
          </a:p>
          <a:p>
            <a:r>
              <a:rPr lang="en-US" dirty="0" smtClean="0">
                <a:latin typeface="Consolas" pitchFamily="49" charset="0"/>
                <a:cs typeface="Consolas" pitchFamily="49" charset="0"/>
              </a:rPr>
              <a:t>   private </a:t>
            </a:r>
            <a:r>
              <a:rPr lang="en-US" dirty="0" err="1" smtClean="0">
                <a:latin typeface="Consolas" pitchFamily="49" charset="0"/>
                <a:cs typeface="Consolas" pitchFamily="49" charset="0"/>
              </a:rPr>
              <a:t>readonly</a:t>
            </a:r>
            <a:r>
              <a:rPr lang="en-US" dirty="0" smtClean="0">
                <a:latin typeface="Consolas" pitchFamily="49" charset="0"/>
                <a:cs typeface="Consolas" pitchFamily="49" charset="0"/>
              </a:rPr>
              <a:t> </a:t>
            </a:r>
            <a:r>
              <a:rPr lang="en-US" dirty="0" err="1">
                <a:latin typeface="Consolas" pitchFamily="49" charset="0"/>
                <a:cs typeface="Consolas" pitchFamily="49" charset="0"/>
              </a:rPr>
              <a:t>ManualResetEvent</a:t>
            </a:r>
            <a:r>
              <a:rPr lang="en-US" dirty="0">
                <a:latin typeface="Consolas" pitchFamily="49" charset="0"/>
                <a:cs typeface="Consolas" pitchFamily="49" charset="0"/>
              </a:rPr>
              <a:t> _</a:t>
            </a:r>
            <a:r>
              <a:rPr lang="en-US" dirty="0" err="1">
                <a:latin typeface="Consolas" pitchFamily="49" charset="0"/>
                <a:cs typeface="Consolas" pitchFamily="49" charset="0"/>
              </a:rPr>
              <a:t>completedEvent</a:t>
            </a:r>
            <a:r>
              <a:rPr lang="en-US" dirty="0">
                <a:latin typeface="Consolas" pitchFamily="49" charset="0"/>
                <a:cs typeface="Consolas" pitchFamily="49" charset="0"/>
              </a:rPr>
              <a:t> = </a:t>
            </a:r>
            <a:endParaRPr lang="en-US" dirty="0" smtClean="0">
              <a:latin typeface="Consolas" pitchFamily="49" charset="0"/>
              <a:cs typeface="Consolas" pitchFamily="49" charset="0"/>
            </a:endParaRPr>
          </a:p>
          <a:p>
            <a:r>
              <a:rPr lang="en-US" dirty="0">
                <a:latin typeface="Consolas" pitchFamily="49" charset="0"/>
                <a:cs typeface="Consolas" pitchFamily="49" charset="0"/>
              </a:rPr>
              <a:t> </a:t>
            </a:r>
            <a:r>
              <a:rPr lang="en-US" dirty="0" smtClean="0">
                <a:latin typeface="Consolas" pitchFamily="49" charset="0"/>
                <a:cs typeface="Consolas" pitchFamily="49" charset="0"/>
              </a:rPr>
              <a:t>       new </a:t>
            </a:r>
            <a:r>
              <a:rPr lang="en-US" dirty="0" err="1">
                <a:latin typeface="Consolas" pitchFamily="49" charset="0"/>
                <a:cs typeface="Consolas" pitchFamily="49" charset="0"/>
              </a:rPr>
              <a:t>ManualResetEvent</a:t>
            </a:r>
            <a:r>
              <a:rPr lang="en-US" dirty="0">
                <a:latin typeface="Consolas" pitchFamily="49" charset="0"/>
                <a:cs typeface="Consolas" pitchFamily="49" charset="0"/>
              </a:rPr>
              <a:t>(true);</a:t>
            </a:r>
          </a:p>
          <a:p>
            <a:r>
              <a:rPr lang="en-US" dirty="0" smtClean="0">
                <a:latin typeface="Consolas" pitchFamily="49" charset="0"/>
                <a:cs typeface="Consolas" pitchFamily="49" charset="0"/>
              </a:rPr>
              <a:t>   private </a:t>
            </a:r>
            <a:r>
              <a:rPr lang="en-US" dirty="0" err="1">
                <a:latin typeface="Consolas" pitchFamily="49" charset="0"/>
                <a:cs typeface="Consolas" pitchFamily="49" charset="0"/>
              </a:rPr>
              <a:t>EmblResponse</a:t>
            </a:r>
            <a:r>
              <a:rPr lang="en-US" dirty="0">
                <a:latin typeface="Consolas" pitchFamily="49" charset="0"/>
                <a:cs typeface="Consolas" pitchFamily="49" charset="0"/>
              </a:rPr>
              <a:t> _response;</a:t>
            </a:r>
          </a:p>
          <a:p>
            <a:endParaRPr lang="en-US" dirty="0" smtClean="0">
              <a:latin typeface="Consolas" pitchFamily="49" charset="0"/>
              <a:cs typeface="Consolas" pitchFamily="49" charset="0"/>
            </a:endParaRPr>
          </a:p>
          <a:p>
            <a:r>
              <a:rPr lang="en-US" dirty="0" smtClean="0">
                <a:latin typeface="Consolas" pitchFamily="49" charset="0"/>
                <a:cs typeface="Consolas" pitchFamily="49" charset="0"/>
              </a:rPr>
              <a:t>   public </a:t>
            </a:r>
            <a:r>
              <a:rPr lang="en-US" dirty="0" err="1">
                <a:latin typeface="Consolas" pitchFamily="49" charset="0"/>
                <a:cs typeface="Consolas" pitchFamily="49" charset="0"/>
              </a:rPr>
              <a:t>EmblResponse</a:t>
            </a:r>
            <a:r>
              <a:rPr lang="en-US" dirty="0">
                <a:latin typeface="Consolas" pitchFamily="49" charset="0"/>
                <a:cs typeface="Consolas" pitchFamily="49" charset="0"/>
              </a:rPr>
              <a:t> </a:t>
            </a:r>
            <a:r>
              <a:rPr lang="en-US" dirty="0" err="1">
                <a:solidFill>
                  <a:srgbClr val="FF0000"/>
                </a:solidFill>
                <a:latin typeface="Consolas" pitchFamily="49" charset="0"/>
                <a:cs typeface="Consolas" pitchFamily="49" charset="0"/>
              </a:rPr>
              <a:t>FetchResultsSync</a:t>
            </a:r>
            <a:r>
              <a:rPr lang="en-US" dirty="0">
                <a:latin typeface="Consolas" pitchFamily="49" charset="0"/>
                <a:cs typeface="Consolas" pitchFamily="49" charset="0"/>
              </a:rPr>
              <a:t>()</a:t>
            </a:r>
          </a:p>
          <a:p>
            <a:r>
              <a:rPr lang="en-US" dirty="0" smtClean="0">
                <a:latin typeface="Consolas" pitchFamily="49" charset="0"/>
                <a:cs typeface="Consolas" pitchFamily="49" charset="0"/>
              </a:rPr>
              <a:t>   {</a:t>
            </a:r>
            <a:endParaRPr lang="en-US" dirty="0">
              <a:latin typeface="Consolas" pitchFamily="49" charset="0"/>
              <a:cs typeface="Consolas" pitchFamily="49" charset="0"/>
            </a:endParaRPr>
          </a:p>
          <a:p>
            <a:r>
              <a:rPr lang="en-US" dirty="0" smtClean="0">
                <a:latin typeface="Consolas" pitchFamily="49" charset="0"/>
                <a:cs typeface="Consolas" pitchFamily="49" charset="0"/>
              </a:rPr>
              <a:t>      _</a:t>
            </a:r>
            <a:r>
              <a:rPr lang="en-US" dirty="0" err="1">
                <a:latin typeface="Consolas" pitchFamily="49" charset="0"/>
                <a:cs typeface="Consolas" pitchFamily="49" charset="0"/>
              </a:rPr>
              <a:t>completedEvent.WaitOne</a:t>
            </a:r>
            <a:r>
              <a:rPr lang="en-US" dirty="0">
                <a:latin typeface="Consolas" pitchFamily="49" charset="0"/>
                <a:cs typeface="Consolas" pitchFamily="49" charset="0"/>
              </a:rPr>
              <a:t>();</a:t>
            </a:r>
          </a:p>
          <a:p>
            <a:r>
              <a:rPr lang="en-US" dirty="0" smtClean="0">
                <a:latin typeface="Consolas" pitchFamily="49" charset="0"/>
                <a:cs typeface="Consolas" pitchFamily="49" charset="0"/>
              </a:rPr>
              <a:t>      return </a:t>
            </a:r>
            <a:r>
              <a:rPr lang="en-US" dirty="0">
                <a:latin typeface="Consolas" pitchFamily="49" charset="0"/>
                <a:cs typeface="Consolas" pitchFamily="49" charset="0"/>
              </a:rPr>
              <a:t>_response;</a:t>
            </a:r>
          </a:p>
          <a:p>
            <a:r>
              <a:rPr lang="en-US" dirty="0" smtClean="0">
                <a:latin typeface="Consolas" pitchFamily="49" charset="0"/>
                <a:cs typeface="Consolas" pitchFamily="49" charset="0"/>
              </a:rPr>
              <a:t>   }</a:t>
            </a:r>
          </a:p>
          <a:p>
            <a:r>
              <a:rPr lang="en-US" dirty="0">
                <a:latin typeface="Consolas" pitchFamily="49" charset="0"/>
                <a:cs typeface="Consolas" pitchFamily="49" charset="0"/>
              </a:rPr>
              <a:t>}</a:t>
            </a:r>
          </a:p>
        </p:txBody>
      </p:sp>
      <p:sp>
        <p:nvSpPr>
          <p:cNvPr id="5" name="TextBox 4"/>
          <p:cNvSpPr txBox="1"/>
          <p:nvPr/>
        </p:nvSpPr>
        <p:spPr>
          <a:xfrm>
            <a:off x="304800" y="2857500"/>
            <a:ext cx="8458200" cy="369332"/>
          </a:xfrm>
          <a:prstGeom prst="rect">
            <a:avLst/>
          </a:prstGeom>
          <a:noFill/>
        </p:spPr>
        <p:txBody>
          <a:bodyPr wrap="square" rtlCol="0">
            <a:spAutoFit/>
          </a:bodyPr>
          <a:lstStyle/>
          <a:p>
            <a:r>
              <a:rPr lang="en-US" dirty="0" smtClean="0">
                <a:latin typeface="Arial" pitchFamily="34" charset="0"/>
                <a:cs typeface="Arial" pitchFamily="34" charset="0"/>
              </a:rPr>
              <a:t>internal event </a:t>
            </a:r>
            <a:r>
              <a:rPr lang="en-US" b="1" dirty="0" smtClean="0">
                <a:latin typeface="Consolas" pitchFamily="49" charset="0"/>
                <a:cs typeface="Consolas" pitchFamily="49" charset="0"/>
              </a:rPr>
              <a:t>Set</a:t>
            </a:r>
            <a:r>
              <a:rPr lang="en-US" dirty="0" smtClean="0">
                <a:latin typeface="Arial" pitchFamily="34" charset="0"/>
                <a:cs typeface="Arial" pitchFamily="34" charset="0"/>
              </a:rPr>
              <a:t> when results received, </a:t>
            </a:r>
            <a:r>
              <a:rPr lang="en-US" b="1" dirty="0" smtClean="0">
                <a:latin typeface="Consolas" pitchFamily="49" charset="0"/>
                <a:cs typeface="Consolas" pitchFamily="49" charset="0"/>
              </a:rPr>
              <a:t>Reset</a:t>
            </a:r>
            <a:r>
              <a:rPr lang="en-US" dirty="0" smtClean="0">
                <a:latin typeface="Arial" pitchFamily="34" charset="0"/>
                <a:cs typeface="Arial" pitchFamily="34" charset="0"/>
              </a:rPr>
              <a:t> when a new operation starts</a:t>
            </a:r>
            <a:endParaRPr lang="en-US" dirty="0">
              <a:latin typeface="Arial" pitchFamily="34" charset="0"/>
              <a:cs typeface="Arial" pitchFamily="34" charset="0"/>
            </a:endParaRPr>
          </a:p>
        </p:txBody>
      </p:sp>
      <p:cxnSp>
        <p:nvCxnSpPr>
          <p:cNvPr id="7" name="Straight Arrow Connector 6"/>
          <p:cNvCxnSpPr/>
          <p:nvPr/>
        </p:nvCxnSpPr>
        <p:spPr>
          <a:xfrm>
            <a:off x="5562600" y="3238500"/>
            <a:ext cx="0" cy="5334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4834223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4: add-in deployment</a:t>
            </a:r>
            <a:endParaRPr lang="en-US" dirty="0"/>
          </a:p>
        </p:txBody>
      </p:sp>
      <p:sp>
        <p:nvSpPr>
          <p:cNvPr id="3" name="Content Placeholder 2"/>
          <p:cNvSpPr>
            <a:spLocks noGrp="1"/>
          </p:cNvSpPr>
          <p:nvPr>
            <p:ph idx="1"/>
          </p:nvPr>
        </p:nvSpPr>
        <p:spPr>
          <a:xfrm>
            <a:off x="457200" y="1600200"/>
            <a:ext cx="8229600" cy="1676400"/>
          </a:xfrm>
        </p:spPr>
        <p:txBody>
          <a:bodyPr/>
          <a:lstStyle/>
          <a:p>
            <a:r>
              <a:rPr lang="en-US" dirty="0" smtClean="0"/>
              <a:t>Implementation placed in segregated assembly</a:t>
            </a:r>
          </a:p>
          <a:p>
            <a:pPr lvl="1"/>
            <a:r>
              <a:rPr lang="en-US" dirty="0" smtClean="0"/>
              <a:t>deployed with application in add-ins directory</a:t>
            </a:r>
          </a:p>
          <a:p>
            <a:pPr lvl="1"/>
            <a:r>
              <a:rPr lang="en-US" dirty="0" smtClean="0"/>
              <a:t>marked with </a:t>
            </a:r>
            <a:r>
              <a:rPr lang="en-US" b="1" dirty="0" smtClean="0">
                <a:solidFill>
                  <a:srgbClr val="0070C0"/>
                </a:solidFill>
                <a:latin typeface="Consolas" pitchFamily="49" charset="0"/>
                <a:cs typeface="Consolas" pitchFamily="49" charset="0"/>
              </a:rPr>
              <a:t>[</a:t>
            </a:r>
            <a:r>
              <a:rPr lang="en-US" b="1" dirty="0" err="1" smtClean="0">
                <a:solidFill>
                  <a:srgbClr val="0070C0"/>
                </a:solidFill>
                <a:latin typeface="Consolas" pitchFamily="49" charset="0"/>
                <a:cs typeface="Consolas" pitchFamily="49" charset="0"/>
              </a:rPr>
              <a:t>Registrable</a:t>
            </a:r>
            <a:r>
              <a:rPr lang="en-US" b="1" dirty="0" smtClean="0">
                <a:solidFill>
                  <a:srgbClr val="0070C0"/>
                </a:solidFill>
                <a:latin typeface="Consolas" pitchFamily="49" charset="0"/>
                <a:cs typeface="Consolas" pitchFamily="49" charset="0"/>
              </a:rPr>
              <a:t>(true)]</a:t>
            </a:r>
            <a:r>
              <a:rPr lang="en-US" dirty="0" smtClean="0"/>
              <a:t> so it can be located</a:t>
            </a:r>
            <a:endParaRPr lang="en-US" dirty="0"/>
          </a:p>
        </p:txBody>
      </p:sp>
      <p:sp>
        <p:nvSpPr>
          <p:cNvPr id="4" name="Rectangle 3"/>
          <p:cNvSpPr/>
          <p:nvPr/>
        </p:nvSpPr>
        <p:spPr>
          <a:xfrm>
            <a:off x="899160" y="3200400"/>
            <a:ext cx="6934200"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b="1" dirty="0" smtClean="0">
                <a:solidFill>
                  <a:srgbClr val="0070C0"/>
                </a:solidFill>
                <a:latin typeface="Consolas" pitchFamily="49" charset="0"/>
                <a:cs typeface="Consolas" pitchFamily="49" charset="0"/>
              </a:rPr>
              <a:t>[</a:t>
            </a:r>
            <a:r>
              <a:rPr lang="en-US" b="1" dirty="0" err="1">
                <a:solidFill>
                  <a:srgbClr val="0070C0"/>
                </a:solidFill>
                <a:latin typeface="Consolas" pitchFamily="49" charset="0"/>
                <a:cs typeface="Consolas" pitchFamily="49" charset="0"/>
              </a:rPr>
              <a:t>Registrable</a:t>
            </a:r>
            <a:r>
              <a:rPr lang="en-US" b="1" dirty="0">
                <a:solidFill>
                  <a:srgbClr val="0070C0"/>
                </a:solidFill>
                <a:latin typeface="Consolas" pitchFamily="49" charset="0"/>
                <a:cs typeface="Consolas" pitchFamily="49" charset="0"/>
              </a:rPr>
              <a:t>(true)]</a:t>
            </a:r>
          </a:p>
          <a:p>
            <a:r>
              <a:rPr lang="en-US" dirty="0" smtClean="0">
                <a:latin typeface="Consolas" pitchFamily="49" charset="0"/>
                <a:cs typeface="Consolas" pitchFamily="49" charset="0"/>
              </a:rPr>
              <a:t>public </a:t>
            </a:r>
            <a:r>
              <a:rPr lang="en-US" dirty="0">
                <a:latin typeface="Consolas" pitchFamily="49" charset="0"/>
                <a:cs typeface="Consolas" pitchFamily="49" charset="0"/>
              </a:rPr>
              <a:t>class </a:t>
            </a:r>
            <a:r>
              <a:rPr lang="en-US" dirty="0" err="1">
                <a:latin typeface="Consolas" pitchFamily="49" charset="0"/>
                <a:cs typeface="Consolas" pitchFamily="49" charset="0"/>
              </a:rPr>
              <a:t>EmblServiceHandler</a:t>
            </a:r>
            <a:r>
              <a:rPr lang="en-US" dirty="0">
                <a:latin typeface="Consolas" pitchFamily="49" charset="0"/>
                <a:cs typeface="Consolas" pitchFamily="49" charset="0"/>
              </a:rPr>
              <a:t> : </a:t>
            </a:r>
            <a:r>
              <a:rPr lang="en-US" dirty="0" err="1">
                <a:latin typeface="Consolas" pitchFamily="49" charset="0"/>
                <a:cs typeface="Consolas" pitchFamily="49" charset="0"/>
              </a:rPr>
              <a:t>IEmblServiceHandler</a:t>
            </a:r>
            <a:endParaRPr lang="en-US" dirty="0">
              <a:latin typeface="Consolas" pitchFamily="49" charset="0"/>
              <a:cs typeface="Consolas" pitchFamily="49" charset="0"/>
            </a:endParaRPr>
          </a:p>
          <a:p>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p>
          <a:p>
            <a:r>
              <a:rPr lang="en-US" dirty="0">
                <a:latin typeface="Consolas" pitchFamily="49" charset="0"/>
                <a:cs typeface="Consolas" pitchFamily="49" charset="0"/>
              </a:rPr>
              <a:t>}</a:t>
            </a:r>
          </a:p>
        </p:txBody>
      </p:sp>
    </p:spTree>
    <p:extLst>
      <p:ext uri="{BB962C8B-B14F-4D97-AF65-F5344CB8AC3E}">
        <p14:creationId xmlns:p14="http://schemas.microsoft.com/office/powerpoint/2010/main" val="33757695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using new service</a:t>
            </a:r>
            <a:endParaRPr lang="en-US" dirty="0"/>
          </a:p>
        </p:txBody>
      </p:sp>
      <p:sp>
        <p:nvSpPr>
          <p:cNvPr id="4" name="TextBox 3"/>
          <p:cNvSpPr txBox="1"/>
          <p:nvPr/>
        </p:nvSpPr>
        <p:spPr>
          <a:xfrm>
            <a:off x="304800" y="1676400"/>
            <a:ext cx="8382000" cy="483209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1400" dirty="0" smtClean="0">
                <a:latin typeface="Consolas" pitchFamily="49" charset="0"/>
                <a:cs typeface="Consolas" pitchFamily="49" charset="0"/>
              </a:rPr>
              <a:t>static </a:t>
            </a:r>
            <a:r>
              <a:rPr lang="en-US" sz="1400" dirty="0">
                <a:latin typeface="Consolas" pitchFamily="49" charset="0"/>
                <a:cs typeface="Consolas" pitchFamily="49" charset="0"/>
              </a:rPr>
              <a:t>void Main(string[] </a:t>
            </a:r>
            <a:r>
              <a:rPr lang="en-US" sz="1400" dirty="0" err="1">
                <a:latin typeface="Consolas" pitchFamily="49" charset="0"/>
                <a:cs typeface="Consolas" pitchFamily="49" charset="0"/>
              </a:rPr>
              <a:t>args</a:t>
            </a:r>
            <a:r>
              <a:rPr lang="en-US" sz="1400" dirty="0">
                <a:latin typeface="Consolas" pitchFamily="49" charset="0"/>
                <a:cs typeface="Consolas" pitchFamily="49" charset="0"/>
              </a:rPr>
              <a:t>)</a:t>
            </a:r>
          </a:p>
          <a:p>
            <a:r>
              <a:rPr lang="en-US" sz="1400" dirty="0" smtClean="0">
                <a:latin typeface="Consolas" pitchFamily="49" charset="0"/>
                <a:cs typeface="Consolas" pitchFamily="49" charset="0"/>
              </a:rPr>
              <a:t>{</a:t>
            </a:r>
            <a:endParaRPr lang="en-US" sz="1400" dirty="0">
              <a:latin typeface="Consolas" pitchFamily="49" charset="0"/>
              <a:cs typeface="Consolas" pitchFamily="49" charset="0"/>
            </a:endParaRPr>
          </a:p>
          <a:p>
            <a:r>
              <a:rPr lang="en-US" sz="1400" dirty="0" smtClean="0">
                <a:latin typeface="Consolas" pitchFamily="49" charset="0"/>
                <a:cs typeface="Consolas" pitchFamily="49" charset="0"/>
              </a:rPr>
              <a:t>   </a:t>
            </a:r>
            <a:r>
              <a:rPr lang="en-US" sz="1400" dirty="0" err="1" smtClean="0">
                <a:latin typeface="Consolas" pitchFamily="49" charset="0"/>
                <a:cs typeface="Consolas" pitchFamily="49" charset="0"/>
              </a:rPr>
              <a:t>IEmblServiceHandler</a:t>
            </a:r>
            <a:r>
              <a:rPr lang="en-US" sz="1400" dirty="0" smtClean="0">
                <a:latin typeface="Consolas" pitchFamily="49" charset="0"/>
                <a:cs typeface="Consolas" pitchFamily="49" charset="0"/>
              </a:rPr>
              <a:t> </a:t>
            </a:r>
            <a:r>
              <a:rPr lang="en-US" sz="1400" dirty="0">
                <a:latin typeface="Consolas" pitchFamily="49" charset="0"/>
                <a:cs typeface="Consolas" pitchFamily="49" charset="0"/>
              </a:rPr>
              <a:t>handler = new </a:t>
            </a:r>
            <a:r>
              <a:rPr lang="en-US" sz="1400" dirty="0" err="1">
                <a:latin typeface="Consolas" pitchFamily="49" charset="0"/>
                <a:cs typeface="Consolas" pitchFamily="49" charset="0"/>
              </a:rPr>
              <a:t>EmblServiceHandler</a:t>
            </a:r>
            <a:r>
              <a:rPr lang="en-US" sz="1400" dirty="0">
                <a:latin typeface="Consolas" pitchFamily="49" charset="0"/>
                <a:cs typeface="Consolas" pitchFamily="49" charset="0"/>
              </a:rPr>
              <a:t>();</a:t>
            </a:r>
          </a:p>
          <a:p>
            <a:r>
              <a:rPr lang="en-US" sz="1400" dirty="0">
                <a:latin typeface="Consolas" pitchFamily="49" charset="0"/>
                <a:cs typeface="Consolas" pitchFamily="49" charset="0"/>
              </a:rPr>
              <a:t>   </a:t>
            </a:r>
            <a:r>
              <a:rPr lang="en-US" sz="1400" dirty="0" err="1" smtClean="0">
                <a:latin typeface="Consolas" pitchFamily="49" charset="0"/>
                <a:cs typeface="Consolas" pitchFamily="49" charset="0"/>
              </a:rPr>
              <a:t>handler.RequestCompleted</a:t>
            </a:r>
            <a:r>
              <a:rPr lang="en-US" sz="1400" dirty="0" smtClean="0">
                <a:latin typeface="Consolas" pitchFamily="49" charset="0"/>
                <a:cs typeface="Consolas" pitchFamily="49" charset="0"/>
              </a:rPr>
              <a:t> </a:t>
            </a:r>
            <a:r>
              <a:rPr lang="en-US" sz="1400" dirty="0">
                <a:latin typeface="Consolas" pitchFamily="49" charset="0"/>
                <a:cs typeface="Consolas" pitchFamily="49" charset="0"/>
              </a:rPr>
              <a:t>+= </a:t>
            </a:r>
            <a:r>
              <a:rPr lang="en-US" sz="1400" dirty="0" err="1">
                <a:latin typeface="Consolas" pitchFamily="49" charset="0"/>
                <a:cs typeface="Consolas" pitchFamily="49" charset="0"/>
              </a:rPr>
              <a:t>handler_RequestCompleted</a:t>
            </a:r>
            <a:r>
              <a:rPr lang="en-US" sz="1400" dirty="0">
                <a:latin typeface="Consolas" pitchFamily="49" charset="0"/>
                <a:cs typeface="Consolas" pitchFamily="49" charset="0"/>
              </a:rPr>
              <a:t>;</a:t>
            </a:r>
          </a:p>
          <a:p>
            <a:r>
              <a:rPr lang="en-US" sz="1400" dirty="0">
                <a:latin typeface="Consolas" pitchFamily="49" charset="0"/>
                <a:cs typeface="Consolas" pitchFamily="49" charset="0"/>
              </a:rPr>
              <a:t>   </a:t>
            </a:r>
            <a:r>
              <a:rPr lang="en-US" sz="1400" dirty="0" smtClean="0">
                <a:latin typeface="Consolas" pitchFamily="49" charset="0"/>
                <a:cs typeface="Consolas" pitchFamily="49" charset="0"/>
              </a:rPr>
              <a:t>if </a:t>
            </a:r>
            <a:r>
              <a:rPr lang="en-US" sz="1400" dirty="0">
                <a:latin typeface="Consolas" pitchFamily="49" charset="0"/>
                <a:cs typeface="Consolas" pitchFamily="49" charset="0"/>
              </a:rPr>
              <a:t>(</a:t>
            </a:r>
            <a:r>
              <a:rPr lang="en-US" sz="1400" dirty="0" err="1">
                <a:latin typeface="Consolas" pitchFamily="49" charset="0"/>
                <a:cs typeface="Consolas" pitchFamily="49" charset="0"/>
              </a:rPr>
              <a:t>handler.SubmitRequest</a:t>
            </a:r>
            <a:r>
              <a:rPr lang="en-US" sz="1400" dirty="0">
                <a:latin typeface="Consolas" pitchFamily="49" charset="0"/>
                <a:cs typeface="Consolas" pitchFamily="49" charset="0"/>
              </a:rPr>
              <a:t>("AE014292"))</a:t>
            </a:r>
          </a:p>
          <a:p>
            <a:r>
              <a:rPr lang="en-US" sz="1400" dirty="0">
                <a:latin typeface="Consolas" pitchFamily="49" charset="0"/>
                <a:cs typeface="Consolas" pitchFamily="49" charset="0"/>
              </a:rPr>
              <a:t>   </a:t>
            </a:r>
            <a:r>
              <a:rPr lang="en-US" sz="1400" dirty="0" smtClean="0">
                <a:latin typeface="Consolas" pitchFamily="49" charset="0"/>
                <a:cs typeface="Consolas" pitchFamily="49" charset="0"/>
              </a:rPr>
              <a:t>{</a:t>
            </a:r>
            <a:endParaRPr lang="en-US" sz="1400" dirty="0">
              <a:latin typeface="Consolas" pitchFamily="49" charset="0"/>
              <a:cs typeface="Consolas" pitchFamily="49" charset="0"/>
            </a:endParaRPr>
          </a:p>
          <a:p>
            <a:r>
              <a:rPr lang="en-US" sz="1400" dirty="0">
                <a:latin typeface="Consolas" pitchFamily="49" charset="0"/>
                <a:cs typeface="Consolas" pitchFamily="49" charset="0"/>
              </a:rPr>
              <a:t>   </a:t>
            </a:r>
            <a:r>
              <a:rPr lang="en-US" sz="1400" dirty="0" smtClean="0">
                <a:latin typeface="Consolas" pitchFamily="49" charset="0"/>
                <a:cs typeface="Consolas" pitchFamily="49" charset="0"/>
              </a:rPr>
              <a:t>   </a:t>
            </a:r>
            <a:r>
              <a:rPr lang="en-US" sz="1400" dirty="0" err="1" smtClean="0">
                <a:latin typeface="Consolas" pitchFamily="49" charset="0"/>
                <a:cs typeface="Consolas" pitchFamily="49" charset="0"/>
              </a:rPr>
              <a:t>Console.WriteLine</a:t>
            </a:r>
            <a:r>
              <a:rPr lang="en-US" sz="1400" dirty="0">
                <a:latin typeface="Consolas" pitchFamily="49" charset="0"/>
                <a:cs typeface="Consolas" pitchFamily="49" charset="0"/>
              </a:rPr>
              <a:t>("Waiting..");</a:t>
            </a:r>
          </a:p>
          <a:p>
            <a:r>
              <a:rPr lang="en-US" sz="1400" dirty="0">
                <a:latin typeface="Consolas" pitchFamily="49" charset="0"/>
                <a:cs typeface="Consolas" pitchFamily="49" charset="0"/>
              </a:rPr>
              <a:t>      </a:t>
            </a:r>
            <a:r>
              <a:rPr lang="en-US" sz="1400" dirty="0" err="1" smtClean="0">
                <a:latin typeface="Consolas" pitchFamily="49" charset="0"/>
                <a:cs typeface="Consolas" pitchFamily="49" charset="0"/>
              </a:rPr>
              <a:t>Console.ReadLine</a:t>
            </a:r>
            <a:r>
              <a:rPr lang="en-US" sz="1400" dirty="0">
                <a:latin typeface="Consolas" pitchFamily="49" charset="0"/>
                <a:cs typeface="Consolas" pitchFamily="49" charset="0"/>
              </a:rPr>
              <a:t>();</a:t>
            </a:r>
          </a:p>
          <a:p>
            <a:r>
              <a:rPr lang="en-US" sz="1400" dirty="0">
                <a:latin typeface="Consolas" pitchFamily="49" charset="0"/>
                <a:cs typeface="Consolas" pitchFamily="49" charset="0"/>
              </a:rPr>
              <a:t>  </a:t>
            </a:r>
            <a:r>
              <a:rPr lang="en-US" sz="1400" dirty="0" smtClean="0">
                <a:latin typeface="Consolas" pitchFamily="49" charset="0"/>
                <a:cs typeface="Consolas" pitchFamily="49" charset="0"/>
              </a:rPr>
              <a:t> }</a:t>
            </a:r>
          </a:p>
          <a:p>
            <a:r>
              <a:rPr lang="en-US" sz="1400" dirty="0" smtClean="0">
                <a:latin typeface="Consolas" pitchFamily="49" charset="0"/>
                <a:cs typeface="Consolas" pitchFamily="49" charset="0"/>
              </a:rPr>
              <a:t>}</a:t>
            </a:r>
            <a:endParaRPr lang="en-US" sz="1400" dirty="0">
              <a:latin typeface="Consolas" pitchFamily="49" charset="0"/>
              <a:cs typeface="Consolas" pitchFamily="49" charset="0"/>
            </a:endParaRPr>
          </a:p>
          <a:p>
            <a:endParaRPr lang="en-US" sz="1400" dirty="0">
              <a:latin typeface="Consolas" pitchFamily="49" charset="0"/>
              <a:cs typeface="Consolas" pitchFamily="49" charset="0"/>
            </a:endParaRPr>
          </a:p>
          <a:p>
            <a:r>
              <a:rPr lang="en-US" sz="1400" dirty="0" smtClean="0">
                <a:latin typeface="Consolas" pitchFamily="49" charset="0"/>
                <a:cs typeface="Consolas" pitchFamily="49" charset="0"/>
              </a:rPr>
              <a:t>static </a:t>
            </a:r>
            <a:r>
              <a:rPr lang="en-US" sz="1400" dirty="0">
                <a:latin typeface="Consolas" pitchFamily="49" charset="0"/>
                <a:cs typeface="Consolas" pitchFamily="49" charset="0"/>
              </a:rPr>
              <a:t>void </a:t>
            </a:r>
            <a:r>
              <a:rPr lang="en-US" sz="1400" dirty="0" err="1">
                <a:latin typeface="Consolas" pitchFamily="49" charset="0"/>
                <a:cs typeface="Consolas" pitchFamily="49" charset="0"/>
              </a:rPr>
              <a:t>handler_RequestCompleted</a:t>
            </a:r>
            <a:r>
              <a:rPr lang="en-US" sz="1400" dirty="0">
                <a:latin typeface="Consolas" pitchFamily="49" charset="0"/>
                <a:cs typeface="Consolas" pitchFamily="49" charset="0"/>
              </a:rPr>
              <a:t>(object sender, </a:t>
            </a:r>
            <a:r>
              <a:rPr lang="en-US" sz="1400" dirty="0" err="1">
                <a:latin typeface="Consolas" pitchFamily="49" charset="0"/>
                <a:cs typeface="Consolas" pitchFamily="49" charset="0"/>
              </a:rPr>
              <a:t>RequestCompletedEventArgs</a:t>
            </a:r>
            <a:r>
              <a:rPr lang="en-US" sz="1400" dirty="0">
                <a:latin typeface="Consolas" pitchFamily="49" charset="0"/>
                <a:cs typeface="Consolas" pitchFamily="49" charset="0"/>
              </a:rPr>
              <a:t> e)</a:t>
            </a:r>
          </a:p>
          <a:p>
            <a:r>
              <a:rPr lang="en-US" sz="1400" dirty="0" smtClean="0">
                <a:latin typeface="Consolas" pitchFamily="49" charset="0"/>
                <a:cs typeface="Consolas" pitchFamily="49" charset="0"/>
              </a:rPr>
              <a:t>{</a:t>
            </a:r>
            <a:endParaRPr lang="en-US" sz="1400" dirty="0">
              <a:latin typeface="Consolas" pitchFamily="49" charset="0"/>
              <a:cs typeface="Consolas" pitchFamily="49" charset="0"/>
            </a:endParaRPr>
          </a:p>
          <a:p>
            <a:r>
              <a:rPr lang="en-US" sz="1400" dirty="0" smtClean="0">
                <a:latin typeface="Consolas" pitchFamily="49" charset="0"/>
                <a:cs typeface="Consolas" pitchFamily="49" charset="0"/>
              </a:rPr>
              <a:t>   if </a:t>
            </a:r>
            <a:r>
              <a:rPr lang="en-US" sz="1400" dirty="0">
                <a:latin typeface="Consolas" pitchFamily="49" charset="0"/>
                <a:cs typeface="Consolas" pitchFamily="49" charset="0"/>
              </a:rPr>
              <a:t>(</a:t>
            </a:r>
            <a:r>
              <a:rPr lang="en-US" sz="1400" dirty="0" err="1">
                <a:latin typeface="Consolas" pitchFamily="49" charset="0"/>
                <a:cs typeface="Consolas" pitchFamily="49" charset="0"/>
              </a:rPr>
              <a:t>e.Error</a:t>
            </a:r>
            <a:r>
              <a:rPr lang="en-US" sz="1400" dirty="0">
                <a:latin typeface="Consolas" pitchFamily="49" charset="0"/>
                <a:cs typeface="Consolas" pitchFamily="49" charset="0"/>
              </a:rPr>
              <a:t> != null)</a:t>
            </a:r>
          </a:p>
          <a:p>
            <a:r>
              <a:rPr lang="en-US" sz="1400" dirty="0">
                <a:latin typeface="Consolas" pitchFamily="49" charset="0"/>
                <a:cs typeface="Consolas" pitchFamily="49" charset="0"/>
              </a:rPr>
              <a:t>   </a:t>
            </a:r>
            <a:r>
              <a:rPr lang="en-US" sz="1400" dirty="0" smtClean="0">
                <a:latin typeface="Consolas" pitchFamily="49" charset="0"/>
                <a:cs typeface="Consolas" pitchFamily="49" charset="0"/>
              </a:rPr>
              <a:t>   </a:t>
            </a:r>
            <a:r>
              <a:rPr lang="en-US" sz="1400" dirty="0" err="1" smtClean="0">
                <a:latin typeface="Consolas" pitchFamily="49" charset="0"/>
                <a:cs typeface="Consolas" pitchFamily="49" charset="0"/>
              </a:rPr>
              <a:t>Console.WriteLine</a:t>
            </a:r>
            <a:r>
              <a:rPr lang="en-US" sz="1400" dirty="0" smtClean="0">
                <a:latin typeface="Consolas" pitchFamily="49" charset="0"/>
                <a:cs typeface="Consolas" pitchFamily="49" charset="0"/>
              </a:rPr>
              <a:t>(</a:t>
            </a:r>
            <a:r>
              <a:rPr lang="en-US" sz="1400" dirty="0" err="1" smtClean="0">
                <a:latin typeface="Consolas" pitchFamily="49" charset="0"/>
                <a:cs typeface="Consolas" pitchFamily="49" charset="0"/>
              </a:rPr>
              <a:t>e.Error</a:t>
            </a:r>
            <a:r>
              <a:rPr lang="en-US" sz="1400" dirty="0">
                <a:latin typeface="Consolas" pitchFamily="49" charset="0"/>
                <a:cs typeface="Consolas" pitchFamily="49" charset="0"/>
              </a:rPr>
              <a:t>);</a:t>
            </a:r>
          </a:p>
          <a:p>
            <a:r>
              <a:rPr lang="en-US" sz="1400" dirty="0">
                <a:latin typeface="Consolas" pitchFamily="49" charset="0"/>
                <a:cs typeface="Consolas" pitchFamily="49" charset="0"/>
              </a:rPr>
              <a:t>   </a:t>
            </a:r>
            <a:r>
              <a:rPr lang="en-US" sz="1400" dirty="0" smtClean="0">
                <a:latin typeface="Consolas" pitchFamily="49" charset="0"/>
                <a:cs typeface="Consolas" pitchFamily="49" charset="0"/>
              </a:rPr>
              <a:t>else</a:t>
            </a:r>
            <a:endParaRPr lang="en-US" sz="1400" dirty="0">
              <a:latin typeface="Consolas" pitchFamily="49" charset="0"/>
              <a:cs typeface="Consolas" pitchFamily="49" charset="0"/>
            </a:endParaRPr>
          </a:p>
          <a:p>
            <a:r>
              <a:rPr lang="en-US" sz="1400" dirty="0">
                <a:latin typeface="Consolas" pitchFamily="49" charset="0"/>
                <a:cs typeface="Consolas" pitchFamily="49" charset="0"/>
              </a:rPr>
              <a:t>   </a:t>
            </a:r>
            <a:r>
              <a:rPr lang="en-US" sz="1400" dirty="0" smtClean="0">
                <a:latin typeface="Consolas" pitchFamily="49" charset="0"/>
                <a:cs typeface="Consolas" pitchFamily="49" charset="0"/>
              </a:rPr>
              <a:t>{</a:t>
            </a:r>
            <a:endParaRPr lang="en-US" sz="1400" dirty="0">
              <a:latin typeface="Consolas" pitchFamily="49" charset="0"/>
              <a:cs typeface="Consolas" pitchFamily="49" charset="0"/>
            </a:endParaRPr>
          </a:p>
          <a:p>
            <a:r>
              <a:rPr lang="en-US" sz="1400" dirty="0">
                <a:latin typeface="Consolas" pitchFamily="49" charset="0"/>
                <a:cs typeface="Consolas" pitchFamily="49" charset="0"/>
              </a:rPr>
              <a:t>   </a:t>
            </a:r>
            <a:r>
              <a:rPr lang="en-US" sz="1400" dirty="0" smtClean="0">
                <a:latin typeface="Consolas" pitchFamily="49" charset="0"/>
                <a:cs typeface="Consolas" pitchFamily="49" charset="0"/>
              </a:rPr>
              <a:t>   </a:t>
            </a:r>
            <a:r>
              <a:rPr lang="en-US" sz="1400" dirty="0" err="1" smtClean="0">
                <a:latin typeface="Consolas" pitchFamily="49" charset="0"/>
                <a:cs typeface="Consolas" pitchFamily="49" charset="0"/>
              </a:rPr>
              <a:t>Console.WriteLine</a:t>
            </a:r>
            <a:r>
              <a:rPr lang="en-US" sz="1400" dirty="0">
                <a:latin typeface="Consolas" pitchFamily="49" charset="0"/>
                <a:cs typeface="Consolas" pitchFamily="49" charset="0"/>
              </a:rPr>
              <a:t>("{0}: v{1} {2} - {3}", </a:t>
            </a:r>
            <a:r>
              <a:rPr lang="en-US" sz="1400" dirty="0" err="1">
                <a:latin typeface="Consolas" pitchFamily="49" charset="0"/>
                <a:cs typeface="Consolas" pitchFamily="49" charset="0"/>
              </a:rPr>
              <a:t>e.Result.Key</a:t>
            </a:r>
            <a:r>
              <a:rPr lang="en-US" sz="1400" dirty="0">
                <a:latin typeface="Consolas" pitchFamily="49" charset="0"/>
                <a:cs typeface="Consolas" pitchFamily="49" charset="0"/>
              </a:rPr>
              <a:t>, </a:t>
            </a:r>
            <a:endParaRPr lang="en-US" sz="1400" dirty="0" smtClean="0">
              <a:latin typeface="Consolas" pitchFamily="49" charset="0"/>
              <a:cs typeface="Consolas" pitchFamily="49" charset="0"/>
            </a:endParaRPr>
          </a:p>
          <a:p>
            <a:r>
              <a:rPr lang="en-US" sz="1400" dirty="0" smtClean="0">
                <a:latin typeface="Consolas" pitchFamily="49" charset="0"/>
                <a:cs typeface="Consolas" pitchFamily="49" charset="0"/>
              </a:rPr>
              <a:t>   	</a:t>
            </a:r>
            <a:r>
              <a:rPr lang="en-US" sz="1400" dirty="0" err="1" smtClean="0">
                <a:latin typeface="Consolas" pitchFamily="49" charset="0"/>
                <a:cs typeface="Consolas" pitchFamily="49" charset="0"/>
              </a:rPr>
              <a:t>e.Result.Version</a:t>
            </a:r>
            <a:r>
              <a:rPr lang="en-US" sz="1400" dirty="0">
                <a:latin typeface="Consolas" pitchFamily="49" charset="0"/>
                <a:cs typeface="Consolas" pitchFamily="49" charset="0"/>
              </a:rPr>
              <a:t>, </a:t>
            </a:r>
            <a:r>
              <a:rPr lang="en-US" sz="1400" dirty="0" err="1">
                <a:latin typeface="Consolas" pitchFamily="49" charset="0"/>
                <a:cs typeface="Consolas" pitchFamily="49" charset="0"/>
              </a:rPr>
              <a:t>e.Result.Description</a:t>
            </a:r>
            <a:r>
              <a:rPr lang="en-US" sz="1400" dirty="0" smtClean="0">
                <a:latin typeface="Consolas" pitchFamily="49" charset="0"/>
                <a:cs typeface="Consolas" pitchFamily="49" charset="0"/>
              </a:rPr>
              <a:t>, </a:t>
            </a:r>
            <a:r>
              <a:rPr lang="en-US" sz="1400" dirty="0" err="1" smtClean="0">
                <a:latin typeface="Consolas" pitchFamily="49" charset="0"/>
                <a:cs typeface="Consolas" pitchFamily="49" charset="0"/>
              </a:rPr>
              <a:t>e.Result.LastUpdate</a:t>
            </a:r>
            <a:r>
              <a:rPr lang="en-US" sz="1400" dirty="0">
                <a:latin typeface="Consolas" pitchFamily="49" charset="0"/>
                <a:cs typeface="Consolas" pitchFamily="49" charset="0"/>
              </a:rPr>
              <a:t>);</a:t>
            </a:r>
          </a:p>
          <a:p>
            <a:r>
              <a:rPr lang="en-US" sz="1400" dirty="0">
                <a:latin typeface="Consolas" pitchFamily="49" charset="0"/>
                <a:cs typeface="Consolas" pitchFamily="49" charset="0"/>
              </a:rPr>
              <a:t>   </a:t>
            </a:r>
            <a:r>
              <a:rPr lang="en-US" sz="1400" dirty="0" smtClean="0">
                <a:latin typeface="Consolas" pitchFamily="49" charset="0"/>
                <a:cs typeface="Consolas" pitchFamily="49" charset="0"/>
              </a:rPr>
              <a:t>   </a:t>
            </a:r>
            <a:r>
              <a:rPr lang="en-US" sz="1400" dirty="0" err="1">
                <a:latin typeface="Consolas" pitchFamily="49" charset="0"/>
                <a:cs typeface="Consolas" pitchFamily="49" charset="0"/>
              </a:rPr>
              <a:t>Console.WriteLine</a:t>
            </a:r>
            <a:r>
              <a:rPr lang="en-US" sz="1400" dirty="0">
                <a:latin typeface="Consolas" pitchFamily="49" charset="0"/>
                <a:cs typeface="Consolas" pitchFamily="49" charset="0"/>
              </a:rPr>
              <a:t>(</a:t>
            </a:r>
            <a:r>
              <a:rPr lang="en-US" sz="1400" dirty="0" err="1">
                <a:latin typeface="Consolas" pitchFamily="49" charset="0"/>
                <a:cs typeface="Consolas" pitchFamily="49" charset="0"/>
              </a:rPr>
              <a:t>e.Result.SequenceData</a:t>
            </a:r>
            <a:r>
              <a:rPr lang="en-US" sz="1400" dirty="0">
                <a:latin typeface="Consolas" pitchFamily="49" charset="0"/>
                <a:cs typeface="Consolas" pitchFamily="49" charset="0"/>
              </a:rPr>
              <a:t>);</a:t>
            </a:r>
          </a:p>
          <a:p>
            <a:r>
              <a:rPr lang="en-US" sz="1400" dirty="0">
                <a:latin typeface="Consolas" pitchFamily="49" charset="0"/>
                <a:cs typeface="Consolas" pitchFamily="49" charset="0"/>
              </a:rPr>
              <a:t>   </a:t>
            </a:r>
            <a:r>
              <a:rPr lang="en-US" sz="1400" dirty="0" smtClean="0">
                <a:latin typeface="Consolas" pitchFamily="49" charset="0"/>
                <a:cs typeface="Consolas" pitchFamily="49" charset="0"/>
              </a:rPr>
              <a:t>}</a:t>
            </a:r>
            <a:endParaRPr lang="en-US" sz="1400" dirty="0">
              <a:latin typeface="Consolas" pitchFamily="49" charset="0"/>
              <a:cs typeface="Consolas" pitchFamily="49" charset="0"/>
            </a:endParaRPr>
          </a:p>
          <a:p>
            <a:r>
              <a:rPr lang="en-US" sz="1400" dirty="0" smtClean="0">
                <a:latin typeface="Consolas" pitchFamily="49" charset="0"/>
                <a:cs typeface="Consolas" pitchFamily="49" charset="0"/>
              </a:rPr>
              <a:t>}</a:t>
            </a:r>
            <a:endParaRPr lang="en-US" sz="1400" dirty="0">
              <a:latin typeface="Consolas" pitchFamily="49" charset="0"/>
              <a:cs typeface="Consolas" pitchFamily="49" charset="0"/>
            </a:endParaRPr>
          </a:p>
        </p:txBody>
      </p:sp>
    </p:spTree>
    <p:extLst>
      <p:ext uri="{BB962C8B-B14F-4D97-AF65-F5344CB8AC3E}">
        <p14:creationId xmlns:p14="http://schemas.microsoft.com/office/powerpoint/2010/main" val="31111980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457200" y="1600200"/>
            <a:ext cx="8229600" cy="4495800"/>
          </a:xfrm>
        </p:spPr>
        <p:txBody>
          <a:bodyPr/>
          <a:lstStyle/>
          <a:p>
            <a:r>
              <a:rPr lang="en-US" dirty="0" smtClean="0"/>
              <a:t>Bioinformatics is moving towards web-enabled services</a:t>
            </a:r>
          </a:p>
          <a:p>
            <a:pPr lvl="1"/>
            <a:r>
              <a:rPr lang="en-US" dirty="0" smtClean="0"/>
              <a:t>exposing public databases through modern web technologies</a:t>
            </a:r>
          </a:p>
          <a:p>
            <a:r>
              <a:rPr lang="en-US" dirty="0" smtClean="0"/>
              <a:t>.NET Bio </a:t>
            </a:r>
            <a:r>
              <a:rPr lang="en-US" dirty="0" smtClean="0"/>
              <a:t>supports consuming services in simple ways</a:t>
            </a:r>
          </a:p>
          <a:p>
            <a:pPr lvl="1"/>
            <a:r>
              <a:rPr lang="en-US" dirty="0" smtClean="0"/>
              <a:t>BLAST out of the box</a:t>
            </a:r>
          </a:p>
          <a:p>
            <a:pPr lvl="1"/>
            <a:r>
              <a:rPr lang="en-US" dirty="0" smtClean="0"/>
              <a:t>others easily added</a:t>
            </a:r>
          </a:p>
          <a:p>
            <a:r>
              <a:rPr lang="en-US" dirty="0" smtClean="0"/>
              <a:t>Can take advantage of .NET technologies to consume data</a:t>
            </a:r>
          </a:p>
          <a:p>
            <a:pPr lvl="1"/>
            <a:r>
              <a:rPr lang="en-US" dirty="0" err="1" smtClean="0"/>
              <a:t>WebRequest</a:t>
            </a:r>
            <a:endParaRPr lang="en-US" dirty="0" smtClean="0"/>
          </a:p>
          <a:p>
            <a:pPr lvl="1"/>
            <a:r>
              <a:rPr lang="en-US" dirty="0" smtClean="0"/>
              <a:t>WCF</a:t>
            </a:r>
          </a:p>
          <a:p>
            <a:r>
              <a:rPr lang="en-US" dirty="0" smtClean="0"/>
              <a:t>Consider using asynchronous calls for performance</a:t>
            </a:r>
          </a:p>
          <a:p>
            <a:pPr lvl="1"/>
            <a:r>
              <a:rPr lang="en-US" dirty="0" smtClean="0"/>
              <a:t>no blocking!</a:t>
            </a:r>
          </a:p>
        </p:txBody>
      </p:sp>
    </p:spTree>
    <p:extLst>
      <p:ext uri="{BB962C8B-B14F-4D97-AF65-F5344CB8AC3E}">
        <p14:creationId xmlns:p14="http://schemas.microsoft.com/office/powerpoint/2010/main" val="20997277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lstStyle/>
          <a:p>
            <a:pPr marL="411480" lvl="1" indent="0">
              <a:buNone/>
            </a:pPr>
            <a:r>
              <a:rPr lang="en-US" dirty="0"/>
              <a:t>Disclaimer: This document is provided "as-is". Information and views expressed in this document, including URL and other Internet Web site references, may change without notice. You bear the risk of using it. </a:t>
            </a:r>
          </a:p>
          <a:p>
            <a:pPr lvl="1"/>
            <a:endParaRPr lang="en-US" dirty="0" smtClean="0"/>
          </a:p>
          <a:p>
            <a:pPr marL="411480" lvl="1" indent="0">
              <a:buNone/>
            </a:pPr>
            <a:r>
              <a:rPr lang="en-US" dirty="0" smtClean="0"/>
              <a:t>This </a:t>
            </a:r>
            <a:r>
              <a:rPr lang="en-US" dirty="0"/>
              <a:t>document does not provide you with any legal rights to any intellectual property in any Microsoft product. You may copy and use this document for your internal, reference purposes. </a:t>
            </a:r>
          </a:p>
          <a:p>
            <a:pPr marL="411480" lvl="1" indent="0">
              <a:buNone/>
            </a:pPr>
            <a:endParaRPr lang="en-US" dirty="0" smtClean="0"/>
          </a:p>
          <a:p>
            <a:pPr marL="411480" lvl="1" indent="0">
              <a:buNone/>
            </a:pPr>
            <a:r>
              <a:rPr lang="en-US" dirty="0" smtClean="0"/>
              <a:t>© </a:t>
            </a:r>
            <a:r>
              <a:rPr lang="en-US" dirty="0"/>
              <a:t>2010 Microsoft Corporation. All rights reserved.</a:t>
            </a:r>
          </a:p>
          <a:p>
            <a:pPr marL="411480" lvl="1" indent="0">
              <a:buNone/>
            </a:pPr>
            <a:endParaRPr lang="en-US" dirty="0" smtClean="0"/>
          </a:p>
          <a:p>
            <a:pPr marL="411480" lvl="1" indent="0">
              <a:buNone/>
            </a:pPr>
            <a:r>
              <a:rPr lang="en-US" dirty="0" smtClean="0"/>
              <a:t>Microsoft</a:t>
            </a:r>
            <a:r>
              <a:rPr lang="en-US" dirty="0"/>
              <a:t>, Visual Studio, and Windows are trademarks of the Microsoft group of companies. All other trademarks are property of their respective owners.</a:t>
            </a:r>
          </a:p>
          <a:p>
            <a:endParaRPr lang="en-US" dirty="0"/>
          </a:p>
        </p:txBody>
      </p:sp>
    </p:spTree>
    <p:extLst>
      <p:ext uri="{BB962C8B-B14F-4D97-AF65-F5344CB8AC3E}">
        <p14:creationId xmlns:p14="http://schemas.microsoft.com/office/powerpoint/2010/main" val="1233626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Web Services</a:t>
            </a:r>
            <a:endParaRPr lang="en-US"/>
          </a:p>
        </p:txBody>
      </p:sp>
      <p:sp>
        <p:nvSpPr>
          <p:cNvPr id="3" name="Content Placeholder 2"/>
          <p:cNvSpPr>
            <a:spLocks noGrp="1"/>
          </p:cNvSpPr>
          <p:nvPr>
            <p:ph idx="1"/>
          </p:nvPr>
        </p:nvSpPr>
        <p:spPr>
          <a:xfrm>
            <a:off x="457200" y="1600200"/>
            <a:ext cx="8382000" cy="4974336"/>
          </a:xfrm>
        </p:spPr>
        <p:txBody>
          <a:bodyPr/>
          <a:lstStyle/>
          <a:p>
            <a:r>
              <a:rPr lang="en-US" dirty="0" smtClean="0"/>
              <a:t>Web Services enable loosely coupled extensions to applications</a:t>
            </a:r>
          </a:p>
          <a:p>
            <a:pPr lvl="1"/>
            <a:r>
              <a:rPr lang="en-US" dirty="0" smtClean="0"/>
              <a:t>communication between client and server driven by contracts</a:t>
            </a:r>
          </a:p>
          <a:p>
            <a:pPr lvl="1"/>
            <a:r>
              <a:rPr lang="en-US" dirty="0" smtClean="0"/>
              <a:t>client and server can exist anywhere</a:t>
            </a:r>
          </a:p>
          <a:p>
            <a:pPr lvl="1"/>
            <a:r>
              <a:rPr lang="en-US" dirty="0" smtClean="0"/>
              <a:t>key ingredient to building enterprise systems</a:t>
            </a:r>
          </a:p>
          <a:p>
            <a:r>
              <a:rPr lang="en-US" dirty="0" smtClean="0"/>
              <a:t>Web Service standards defined by W3C</a:t>
            </a:r>
          </a:p>
          <a:p>
            <a:pPr lvl="1"/>
            <a:r>
              <a:rPr lang="en-US" dirty="0" smtClean="0"/>
              <a:t>members include IBM, Microsoft, Oracle, etc.</a:t>
            </a:r>
          </a:p>
          <a:p>
            <a:pPr lvl="1"/>
            <a:r>
              <a:rPr lang="en-US" dirty="0" smtClean="0"/>
              <a:t>parties agree to conform to defined standards</a:t>
            </a:r>
          </a:p>
          <a:p>
            <a:r>
              <a:rPr lang="en-US" dirty="0" smtClean="0"/>
              <a:t>Standards define how parties communicate</a:t>
            </a:r>
          </a:p>
          <a:p>
            <a:pPr lvl="1"/>
            <a:r>
              <a:rPr lang="en-US" dirty="0" smtClean="0"/>
              <a:t>both payload and metadata transfer supported</a:t>
            </a:r>
          </a:p>
          <a:p>
            <a:pPr lvl="1"/>
            <a:r>
              <a:rPr lang="en-US" dirty="0" smtClean="0"/>
              <a:t>security, transactions, binary data, etc. all defined by standards</a:t>
            </a:r>
            <a:endParaRPr lang="en-US" dirty="0"/>
          </a:p>
        </p:txBody>
      </p:sp>
    </p:spTree>
    <p:extLst>
      <p:ext uri="{BB962C8B-B14F-4D97-AF65-F5344CB8AC3E}">
        <p14:creationId xmlns:p14="http://schemas.microsoft.com/office/powerpoint/2010/main" val="121080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p:txBody>
          <a:bodyPr/>
          <a:lstStyle/>
          <a:p>
            <a:r>
              <a:rPr lang="en-GB" dirty="0" smtClean="0"/>
              <a:t>It all starts with HTTP</a:t>
            </a:r>
            <a:endParaRPr lang="en-US" dirty="0"/>
          </a:p>
        </p:txBody>
      </p:sp>
      <p:sp>
        <p:nvSpPr>
          <p:cNvPr id="477187" name="Rectangle 3"/>
          <p:cNvSpPr>
            <a:spLocks noGrp="1" noChangeArrowheads="1"/>
          </p:cNvSpPr>
          <p:nvPr>
            <p:ph type="body" idx="1"/>
          </p:nvPr>
        </p:nvSpPr>
        <p:spPr>
          <a:xfrm>
            <a:off x="422275" y="1460500"/>
            <a:ext cx="8418513" cy="4940300"/>
          </a:xfrm>
        </p:spPr>
        <p:txBody>
          <a:bodyPr/>
          <a:lstStyle/>
          <a:p>
            <a:r>
              <a:rPr lang="en-GB" dirty="0" smtClean="0"/>
              <a:t>Hypertext Transport Protocol (HTTP)</a:t>
            </a:r>
          </a:p>
          <a:p>
            <a:pPr lvl="1"/>
            <a:r>
              <a:rPr lang="en-GB" dirty="0" smtClean="0"/>
              <a:t>standardized data protocol </a:t>
            </a:r>
            <a:r>
              <a:rPr lang="en-GB" dirty="0"/>
              <a:t>of the WWW</a:t>
            </a:r>
          </a:p>
          <a:p>
            <a:pPr lvl="1"/>
            <a:r>
              <a:rPr lang="en-GB" dirty="0" smtClean="0"/>
              <a:t>text </a:t>
            </a:r>
            <a:r>
              <a:rPr lang="en-GB" dirty="0"/>
              <a:t>based protocol on top of TCP protocol stack</a:t>
            </a:r>
          </a:p>
          <a:p>
            <a:pPr lvl="1"/>
            <a:r>
              <a:rPr lang="en-GB" dirty="0" smtClean="0"/>
              <a:t>supports header</a:t>
            </a:r>
            <a:r>
              <a:rPr lang="en-GB" dirty="0"/>
              <a:t>, control codes, verbs</a:t>
            </a:r>
          </a:p>
          <a:p>
            <a:pPr lvl="1"/>
            <a:r>
              <a:rPr lang="en-GB" dirty="0"/>
              <a:t>message oriented stream based request/response</a:t>
            </a:r>
          </a:p>
          <a:p>
            <a:pPr lvl="1"/>
            <a:r>
              <a:rPr lang="en-GB" dirty="0"/>
              <a:t>client always instigates </a:t>
            </a:r>
            <a:r>
              <a:rPr lang="en-GB" dirty="0" smtClean="0"/>
              <a:t>conversation</a:t>
            </a:r>
          </a:p>
          <a:p>
            <a:pPr lvl="1"/>
            <a:r>
              <a:rPr lang="en-GB" dirty="0" smtClean="0"/>
              <a:t>security supported through transport encryption (TLS)</a:t>
            </a:r>
            <a:endParaRPr lang="en-US" dirty="0"/>
          </a:p>
          <a:p>
            <a:r>
              <a:rPr lang="en-US" dirty="0" err="1" smtClean="0">
                <a:latin typeface="Consolas" pitchFamily="49" charset="0"/>
                <a:cs typeface="Consolas" pitchFamily="49" charset="0"/>
              </a:rPr>
              <a:t>System.Net</a:t>
            </a:r>
            <a:r>
              <a:rPr lang="en-US" dirty="0" smtClean="0"/>
              <a:t> namespace contains .NET network support</a:t>
            </a:r>
            <a:endParaRPr lang="en-US" dirty="0"/>
          </a:p>
          <a:p>
            <a:pPr lvl="1"/>
            <a:r>
              <a:rPr lang="en-US" dirty="0"/>
              <a:t>classes for managing HTTP request/response streams</a:t>
            </a:r>
          </a:p>
          <a:p>
            <a:r>
              <a:rPr lang="en-US" dirty="0"/>
              <a:t>Simple Object Access Protocol (SOAP)</a:t>
            </a:r>
          </a:p>
          <a:p>
            <a:pPr lvl="1"/>
            <a:r>
              <a:rPr lang="en-US" dirty="0"/>
              <a:t>XML document for remote object method invocations</a:t>
            </a:r>
          </a:p>
          <a:p>
            <a:pPr lvl="1"/>
            <a:endParaRPr lang="en-US" dirty="0"/>
          </a:p>
          <a:p>
            <a:pPr lvl="1"/>
            <a:endParaRPr lang="en-US" dirty="0"/>
          </a:p>
        </p:txBody>
      </p:sp>
    </p:spTree>
    <p:extLst>
      <p:ext uri="{BB962C8B-B14F-4D97-AF65-F5344CB8AC3E}">
        <p14:creationId xmlns:p14="http://schemas.microsoft.com/office/powerpoint/2010/main" val="36756016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Rectangle 2"/>
          <p:cNvSpPr>
            <a:spLocks noGrp="1" noChangeArrowheads="1"/>
          </p:cNvSpPr>
          <p:nvPr>
            <p:ph type="title"/>
          </p:nvPr>
        </p:nvSpPr>
        <p:spPr/>
        <p:txBody>
          <a:bodyPr/>
          <a:lstStyle/>
          <a:p>
            <a:r>
              <a:rPr lang="en-GB"/>
              <a:t>System.Net.WebRequest </a:t>
            </a:r>
            <a:endParaRPr lang="en-US"/>
          </a:p>
        </p:txBody>
      </p:sp>
      <p:sp>
        <p:nvSpPr>
          <p:cNvPr id="518172" name="Rectangle 28"/>
          <p:cNvSpPr>
            <a:spLocks noChangeArrowheads="1"/>
          </p:cNvSpPr>
          <p:nvPr/>
        </p:nvSpPr>
        <p:spPr bwMode="auto">
          <a:xfrm>
            <a:off x="496888" y="3505200"/>
            <a:ext cx="8024812" cy="2209800"/>
          </a:xfrm>
          <a:prstGeom prst="rect">
            <a:avLst/>
          </a:prstGeom>
          <a:ln>
            <a:headEnd/>
            <a:tailEnd/>
          </a:ln>
          <a:extLst/>
        </p:spPr>
        <p:style>
          <a:lnRef idx="1">
            <a:schemeClr val="accent6"/>
          </a:lnRef>
          <a:fillRef idx="2">
            <a:schemeClr val="accent6"/>
          </a:fillRef>
          <a:effectRef idx="1">
            <a:schemeClr val="accent6"/>
          </a:effectRef>
          <a:fontRef idx="minor">
            <a:schemeClr val="dk1"/>
          </a:fontRef>
        </p:style>
        <p:txBody>
          <a:bodyPr/>
          <a:lstStyle/>
          <a:p>
            <a:pPr marL="342900" indent="-342900"/>
            <a:r>
              <a:rPr lang="en-US" sz="1500" dirty="0" err="1">
                <a:latin typeface="Consolas" pitchFamily="49" charset="0"/>
                <a:cs typeface="Consolas" pitchFamily="49" charset="0"/>
              </a:rPr>
              <a:t>WebRequest</a:t>
            </a:r>
            <a:r>
              <a:rPr lang="en-US" sz="1500" dirty="0">
                <a:latin typeface="Consolas" pitchFamily="49" charset="0"/>
                <a:cs typeface="Consolas" pitchFamily="49" charset="0"/>
              </a:rPr>
              <a:t> request = </a:t>
            </a:r>
            <a:r>
              <a:rPr lang="en-US" sz="1500" dirty="0" err="1" smtClean="0">
                <a:solidFill>
                  <a:srgbClr val="0070C0"/>
                </a:solidFill>
                <a:latin typeface="Consolas" pitchFamily="49" charset="0"/>
                <a:cs typeface="Consolas" pitchFamily="49" charset="0"/>
              </a:rPr>
              <a:t>WebRequest.Create</a:t>
            </a:r>
            <a:r>
              <a:rPr lang="en-US" sz="1500" dirty="0" smtClean="0">
                <a:latin typeface="Consolas" pitchFamily="49" charset="0"/>
                <a:cs typeface="Consolas" pitchFamily="49" charset="0"/>
              </a:rPr>
              <a:t>("</a:t>
            </a:r>
            <a:r>
              <a:rPr lang="en-US" sz="1500" dirty="0" smtClean="0">
                <a:solidFill>
                  <a:schemeClr val="tx1"/>
                </a:solidFill>
                <a:latin typeface="Consolas" pitchFamily="49" charset="0"/>
                <a:cs typeface="Consolas" pitchFamily="49" charset="0"/>
              </a:rPr>
              <a:t>https://www.microsoft.com</a:t>
            </a:r>
            <a:r>
              <a:rPr lang="en-US" sz="1500" dirty="0" smtClean="0">
                <a:latin typeface="Consolas" pitchFamily="49" charset="0"/>
                <a:cs typeface="Consolas" pitchFamily="49" charset="0"/>
              </a:rPr>
              <a:t>");</a:t>
            </a:r>
            <a:endParaRPr lang="en-US" sz="1500" dirty="0">
              <a:latin typeface="Consolas" pitchFamily="49" charset="0"/>
              <a:cs typeface="Consolas" pitchFamily="49" charset="0"/>
            </a:endParaRPr>
          </a:p>
          <a:p>
            <a:pPr marL="342900" indent="-342900"/>
            <a:endParaRPr lang="en-US" sz="1500" dirty="0" smtClean="0">
              <a:latin typeface="Consolas" pitchFamily="49" charset="0"/>
              <a:cs typeface="Consolas" pitchFamily="49" charset="0"/>
            </a:endParaRPr>
          </a:p>
          <a:p>
            <a:pPr marL="342900" indent="-342900"/>
            <a:r>
              <a:rPr lang="en-US" sz="1500" dirty="0" err="1" smtClean="0">
                <a:latin typeface="Consolas" pitchFamily="49" charset="0"/>
                <a:cs typeface="Consolas" pitchFamily="49" charset="0"/>
              </a:rPr>
              <a:t>WebResponse</a:t>
            </a:r>
            <a:r>
              <a:rPr lang="en-US" sz="1500" dirty="0" smtClean="0">
                <a:latin typeface="Consolas" pitchFamily="49" charset="0"/>
                <a:cs typeface="Consolas" pitchFamily="49" charset="0"/>
              </a:rPr>
              <a:t> </a:t>
            </a:r>
            <a:r>
              <a:rPr lang="en-US" sz="1500" dirty="0">
                <a:latin typeface="Consolas" pitchFamily="49" charset="0"/>
                <a:cs typeface="Consolas" pitchFamily="49" charset="0"/>
              </a:rPr>
              <a:t>response = </a:t>
            </a:r>
            <a:r>
              <a:rPr lang="en-US" sz="1500" dirty="0" err="1" smtClean="0">
                <a:latin typeface="Consolas" pitchFamily="49" charset="0"/>
                <a:cs typeface="Consolas" pitchFamily="49" charset="0"/>
              </a:rPr>
              <a:t>request.GetResponse</a:t>
            </a:r>
            <a:r>
              <a:rPr lang="en-US" sz="1500" dirty="0">
                <a:latin typeface="Consolas" pitchFamily="49" charset="0"/>
                <a:cs typeface="Consolas" pitchFamily="49" charset="0"/>
              </a:rPr>
              <a:t>();</a:t>
            </a:r>
          </a:p>
          <a:p>
            <a:pPr marL="342900" indent="-342900"/>
            <a:r>
              <a:rPr lang="en-US" sz="1500" dirty="0" smtClean="0">
                <a:latin typeface="Consolas" pitchFamily="49" charset="0"/>
                <a:cs typeface="Consolas" pitchFamily="49" charset="0"/>
              </a:rPr>
              <a:t>using (Stream </a:t>
            </a:r>
            <a:r>
              <a:rPr lang="en-US" sz="1500" dirty="0">
                <a:latin typeface="Consolas" pitchFamily="49" charset="0"/>
                <a:cs typeface="Consolas" pitchFamily="49" charset="0"/>
              </a:rPr>
              <a:t>stream = </a:t>
            </a:r>
            <a:r>
              <a:rPr lang="en-US" sz="1500" dirty="0" err="1">
                <a:latin typeface="Consolas" pitchFamily="49" charset="0"/>
                <a:cs typeface="Consolas" pitchFamily="49" charset="0"/>
              </a:rPr>
              <a:t>response.</a:t>
            </a:r>
            <a:r>
              <a:rPr lang="en-US" sz="1500" dirty="0" err="1">
                <a:solidFill>
                  <a:srgbClr val="FF0000"/>
                </a:solidFill>
                <a:latin typeface="Consolas" pitchFamily="49" charset="0"/>
                <a:cs typeface="Consolas" pitchFamily="49" charset="0"/>
              </a:rPr>
              <a:t>GetResponseStream</a:t>
            </a:r>
            <a:r>
              <a:rPr lang="en-US" sz="1500" dirty="0" smtClean="0">
                <a:latin typeface="Consolas" pitchFamily="49" charset="0"/>
                <a:cs typeface="Consolas" pitchFamily="49" charset="0"/>
              </a:rPr>
              <a:t>())</a:t>
            </a:r>
            <a:endParaRPr lang="en-US" sz="1500" dirty="0">
              <a:latin typeface="Consolas" pitchFamily="49" charset="0"/>
              <a:cs typeface="Consolas" pitchFamily="49" charset="0"/>
            </a:endParaRPr>
          </a:p>
          <a:p>
            <a:pPr marL="342900" indent="-342900"/>
            <a:r>
              <a:rPr lang="en-US" sz="1500" dirty="0" smtClean="0">
                <a:latin typeface="Consolas" pitchFamily="49" charset="0"/>
                <a:cs typeface="Consolas" pitchFamily="49" charset="0"/>
              </a:rPr>
              <a:t>using (</a:t>
            </a:r>
            <a:r>
              <a:rPr lang="en-US" sz="1500" dirty="0" err="1" smtClean="0">
                <a:latin typeface="Consolas" pitchFamily="49" charset="0"/>
                <a:cs typeface="Consolas" pitchFamily="49" charset="0"/>
              </a:rPr>
              <a:t>StreamReader</a:t>
            </a:r>
            <a:r>
              <a:rPr lang="en-US" sz="1500" dirty="0" smtClean="0">
                <a:latin typeface="Consolas" pitchFamily="49" charset="0"/>
                <a:cs typeface="Consolas" pitchFamily="49" charset="0"/>
              </a:rPr>
              <a:t> </a:t>
            </a:r>
            <a:r>
              <a:rPr lang="en-US" sz="1500" dirty="0">
                <a:latin typeface="Consolas" pitchFamily="49" charset="0"/>
                <a:cs typeface="Consolas" pitchFamily="49" charset="0"/>
              </a:rPr>
              <a:t>reader = new </a:t>
            </a:r>
            <a:r>
              <a:rPr lang="en-US" sz="1500" dirty="0" err="1" smtClean="0">
                <a:latin typeface="Consolas" pitchFamily="49" charset="0"/>
                <a:cs typeface="Consolas" pitchFamily="49" charset="0"/>
              </a:rPr>
              <a:t>StreamReader</a:t>
            </a:r>
            <a:r>
              <a:rPr lang="en-US" sz="1500" dirty="0" smtClean="0">
                <a:latin typeface="Consolas" pitchFamily="49" charset="0"/>
                <a:cs typeface="Consolas" pitchFamily="49" charset="0"/>
              </a:rPr>
              <a:t>(stream))</a:t>
            </a:r>
          </a:p>
          <a:p>
            <a:pPr marL="342900" indent="-342900"/>
            <a:r>
              <a:rPr lang="en-US" sz="1500" dirty="0">
                <a:latin typeface="Consolas" pitchFamily="49" charset="0"/>
                <a:cs typeface="Consolas" pitchFamily="49" charset="0"/>
              </a:rPr>
              <a:t>{</a:t>
            </a:r>
          </a:p>
          <a:p>
            <a:pPr marL="342900" indent="-342900"/>
            <a:r>
              <a:rPr lang="en-US" sz="1500" dirty="0" smtClean="0">
                <a:latin typeface="Consolas" pitchFamily="49" charset="0"/>
                <a:cs typeface="Consolas" pitchFamily="49" charset="0"/>
              </a:rPr>
              <a:t>   </a:t>
            </a:r>
            <a:r>
              <a:rPr lang="en-US" sz="1500" dirty="0" err="1" smtClean="0">
                <a:latin typeface="Consolas" pitchFamily="49" charset="0"/>
                <a:cs typeface="Consolas" pitchFamily="49" charset="0"/>
              </a:rPr>
              <a:t>Console.WriteLine</a:t>
            </a:r>
            <a:r>
              <a:rPr lang="en-US" sz="1500" dirty="0">
                <a:latin typeface="Consolas" pitchFamily="49" charset="0"/>
                <a:cs typeface="Consolas" pitchFamily="49" charset="0"/>
              </a:rPr>
              <a:t>( </a:t>
            </a:r>
            <a:r>
              <a:rPr lang="en-US" sz="1500" dirty="0" err="1">
                <a:latin typeface="Consolas" pitchFamily="49" charset="0"/>
                <a:cs typeface="Consolas" pitchFamily="49" charset="0"/>
              </a:rPr>
              <a:t>reader.ReadToEnd</a:t>
            </a:r>
            <a:r>
              <a:rPr lang="en-US" sz="1500" dirty="0">
                <a:latin typeface="Consolas" pitchFamily="49" charset="0"/>
                <a:cs typeface="Consolas" pitchFamily="49" charset="0"/>
              </a:rPr>
              <a:t>() </a:t>
            </a:r>
            <a:r>
              <a:rPr lang="en-US" sz="1500" dirty="0" smtClean="0">
                <a:latin typeface="Consolas" pitchFamily="49" charset="0"/>
                <a:cs typeface="Consolas" pitchFamily="49" charset="0"/>
              </a:rPr>
              <a:t>);</a:t>
            </a:r>
          </a:p>
          <a:p>
            <a:pPr marL="342900" indent="-342900"/>
            <a:r>
              <a:rPr lang="en-US" sz="1500" dirty="0">
                <a:latin typeface="Consolas" pitchFamily="49" charset="0"/>
                <a:cs typeface="Consolas" pitchFamily="49" charset="0"/>
              </a:rPr>
              <a:t>}</a:t>
            </a:r>
          </a:p>
          <a:p>
            <a:pPr marL="342900" indent="-342900"/>
            <a:endParaRPr lang="en-US" sz="1500" dirty="0">
              <a:latin typeface="Consolas" pitchFamily="49" charset="0"/>
              <a:cs typeface="Consolas" pitchFamily="49" charset="0"/>
            </a:endParaRPr>
          </a:p>
        </p:txBody>
      </p:sp>
      <p:sp>
        <p:nvSpPr>
          <p:cNvPr id="518173" name="Rectangle 29"/>
          <p:cNvSpPr>
            <a:spLocks noGrp="1" noChangeArrowheads="1"/>
          </p:cNvSpPr>
          <p:nvPr>
            <p:ph type="body" idx="1"/>
          </p:nvPr>
        </p:nvSpPr>
        <p:spPr>
          <a:xfrm>
            <a:off x="422275" y="1524000"/>
            <a:ext cx="8418513" cy="1828800"/>
          </a:xfrm>
          <a:noFill/>
          <a:ln/>
        </p:spPr>
        <p:txBody>
          <a:bodyPr>
            <a:normAutofit/>
          </a:bodyPr>
          <a:lstStyle/>
          <a:p>
            <a:r>
              <a:rPr lang="en-GB" dirty="0" err="1" smtClean="0">
                <a:latin typeface="Consolas" pitchFamily="49" charset="0"/>
                <a:cs typeface="Consolas" pitchFamily="49" charset="0"/>
              </a:rPr>
              <a:t>System.Net.WebRequest</a:t>
            </a:r>
            <a:endParaRPr lang="en-GB" dirty="0">
              <a:latin typeface="Consolas" pitchFamily="49" charset="0"/>
              <a:cs typeface="Consolas" pitchFamily="49" charset="0"/>
            </a:endParaRPr>
          </a:p>
          <a:p>
            <a:pPr lvl="1"/>
            <a:r>
              <a:rPr lang="en-GB" dirty="0"/>
              <a:t>HTTP/S specific </a:t>
            </a:r>
            <a:r>
              <a:rPr lang="en-GB" dirty="0" smtClean="0"/>
              <a:t>implementation created by </a:t>
            </a:r>
            <a:r>
              <a:rPr lang="en-GB" dirty="0" smtClean="0">
                <a:solidFill>
                  <a:srgbClr val="0070C0"/>
                </a:solidFill>
              </a:rPr>
              <a:t>factory method</a:t>
            </a:r>
          </a:p>
          <a:p>
            <a:pPr lvl="1"/>
            <a:r>
              <a:rPr lang="en-GB" dirty="0" smtClean="0"/>
              <a:t>uses </a:t>
            </a:r>
            <a:r>
              <a:rPr lang="en-GB" b="1" dirty="0" err="1" smtClean="0">
                <a:latin typeface="Consolas" pitchFamily="49" charset="0"/>
                <a:cs typeface="Consolas" pitchFamily="49" charset="0"/>
              </a:rPr>
              <a:t>WebResponse</a:t>
            </a:r>
            <a:r>
              <a:rPr lang="en-GB" dirty="0" smtClean="0"/>
              <a:t> class to manage </a:t>
            </a:r>
            <a:r>
              <a:rPr lang="en-GB" dirty="0" smtClean="0">
                <a:solidFill>
                  <a:srgbClr val="FF0000"/>
                </a:solidFill>
              </a:rPr>
              <a:t>returning stream</a:t>
            </a:r>
          </a:p>
          <a:p>
            <a:pPr lvl="1"/>
            <a:r>
              <a:rPr lang="en-GB" dirty="0" smtClean="0"/>
              <a:t>can be invoked synchronously or asynchronously</a:t>
            </a:r>
          </a:p>
          <a:p>
            <a:pPr lvl="1"/>
            <a:r>
              <a:rPr lang="en-GB" dirty="0" smtClean="0"/>
              <a:t>performs all the standard HTTP work necessary</a:t>
            </a:r>
            <a:endParaRPr lang="en-GB" dirty="0"/>
          </a:p>
        </p:txBody>
      </p:sp>
      <p:sp>
        <p:nvSpPr>
          <p:cNvPr id="2" name="TextBox 1"/>
          <p:cNvSpPr txBox="1"/>
          <p:nvPr/>
        </p:nvSpPr>
        <p:spPr>
          <a:xfrm>
            <a:off x="381000" y="5867400"/>
            <a:ext cx="8305800" cy="646331"/>
          </a:xfrm>
          <a:prstGeom prst="rect">
            <a:avLst/>
          </a:prstGeom>
          <a:noFill/>
        </p:spPr>
        <p:txBody>
          <a:bodyPr wrap="square" rtlCol="0">
            <a:spAutoFit/>
          </a:bodyPr>
          <a:lstStyle/>
          <a:p>
            <a:r>
              <a:rPr lang="en-US" dirty="0" smtClean="0">
                <a:latin typeface="Arial" pitchFamily="34" charset="0"/>
                <a:cs typeface="Arial" pitchFamily="34" charset="0"/>
              </a:rPr>
              <a:t>this code requests the data located at </a:t>
            </a:r>
            <a:r>
              <a:rPr lang="en-US" dirty="0" smtClean="0">
                <a:latin typeface="Arial" pitchFamily="34" charset="0"/>
                <a:cs typeface="Arial" pitchFamily="34" charset="0"/>
                <a:hlinkClick r:id="rId3"/>
              </a:rPr>
              <a:t>https://www.microsoft.com</a:t>
            </a:r>
            <a:r>
              <a:rPr lang="en-US" dirty="0" smtClean="0">
                <a:latin typeface="Arial" pitchFamily="34" charset="0"/>
                <a:cs typeface="Arial" pitchFamily="34" charset="0"/>
              </a:rPr>
              <a:t>, in this case, HTML would be returned and printed out to the console</a:t>
            </a:r>
            <a:endParaRPr lang="en-US" dirty="0">
              <a:latin typeface="Arial" pitchFamily="34" charset="0"/>
              <a:cs typeface="Arial" pitchFamily="34" charset="0"/>
            </a:endParaRPr>
          </a:p>
        </p:txBody>
      </p:sp>
    </p:spTree>
    <p:extLst>
      <p:ext uri="{BB962C8B-B14F-4D97-AF65-F5344CB8AC3E}">
        <p14:creationId xmlns:p14="http://schemas.microsoft.com/office/powerpoint/2010/main" val="508919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Going beyond raw HTTP</a:t>
            </a:r>
            <a:endParaRPr lang="en-US" dirty="0"/>
          </a:p>
        </p:txBody>
      </p:sp>
      <p:sp>
        <p:nvSpPr>
          <p:cNvPr id="3" name="Content Placeholder 2"/>
          <p:cNvSpPr>
            <a:spLocks noGrp="1"/>
          </p:cNvSpPr>
          <p:nvPr>
            <p:ph idx="1"/>
          </p:nvPr>
        </p:nvSpPr>
        <p:spPr>
          <a:xfrm>
            <a:off x="457200" y="1600200"/>
            <a:ext cx="8229600" cy="2667000"/>
          </a:xfrm>
        </p:spPr>
        <p:txBody>
          <a:bodyPr/>
          <a:lstStyle/>
          <a:p>
            <a:r>
              <a:rPr lang="en-US" dirty="0" smtClean="0">
                <a:solidFill>
                  <a:srgbClr val="0070C0"/>
                </a:solidFill>
              </a:rPr>
              <a:t>Windows Communication Foundation</a:t>
            </a:r>
            <a:r>
              <a:rPr lang="en-US" dirty="0" smtClean="0"/>
              <a:t> (WCF) supplies higher level constructs for web communication</a:t>
            </a:r>
          </a:p>
          <a:p>
            <a:pPr lvl="1"/>
            <a:r>
              <a:rPr lang="en-US" dirty="0" smtClean="0"/>
              <a:t>supplied as part of .NET 3.0 and beyond</a:t>
            </a:r>
          </a:p>
          <a:p>
            <a:pPr lvl="1"/>
            <a:r>
              <a:rPr lang="en-US" dirty="0" smtClean="0"/>
              <a:t>build or invoke SOAP or REST based services</a:t>
            </a:r>
          </a:p>
          <a:p>
            <a:pPr lvl="1"/>
            <a:r>
              <a:rPr lang="en-US" dirty="0" smtClean="0"/>
              <a:t>also supports binary transfers (.NET only)</a:t>
            </a:r>
          </a:p>
          <a:p>
            <a:pPr lvl="1"/>
            <a:r>
              <a:rPr lang="en-US" dirty="0" smtClean="0"/>
              <a:t>implements variety of WS-* standards</a:t>
            </a:r>
          </a:p>
          <a:p>
            <a:pPr lvl="1"/>
            <a:r>
              <a:rPr lang="en-US" dirty="0" smtClean="0"/>
              <a:t>communicates using </a:t>
            </a:r>
            <a:r>
              <a:rPr lang="en-US" i="1" dirty="0" smtClean="0"/>
              <a:t>contracts</a:t>
            </a:r>
            <a:r>
              <a:rPr lang="en-US" dirty="0" smtClean="0"/>
              <a:t> (typically .NET interfaces)</a:t>
            </a:r>
          </a:p>
          <a:p>
            <a:pPr lvl="1"/>
            <a:endParaRPr lang="en-US" dirty="0" smtClean="0"/>
          </a:p>
          <a:p>
            <a:pPr lvl="1"/>
            <a:endParaRPr lang="en-US" dirty="0"/>
          </a:p>
        </p:txBody>
      </p:sp>
      <p:sp>
        <p:nvSpPr>
          <p:cNvPr id="4" name="Rectangle 3"/>
          <p:cNvSpPr/>
          <p:nvPr/>
        </p:nvSpPr>
        <p:spPr>
          <a:xfrm>
            <a:off x="381000" y="5105400"/>
            <a:ext cx="18288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Client (.NET)</a:t>
            </a:r>
            <a:endParaRPr lang="en-US" dirty="0"/>
          </a:p>
        </p:txBody>
      </p:sp>
      <p:sp>
        <p:nvSpPr>
          <p:cNvPr id="5" name="Rectangle 4"/>
          <p:cNvSpPr/>
          <p:nvPr/>
        </p:nvSpPr>
        <p:spPr>
          <a:xfrm>
            <a:off x="6553200" y="5105400"/>
            <a:ext cx="18288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Server (Java, .NET, C++, etc.)</a:t>
            </a:r>
            <a:endParaRPr lang="en-US" dirty="0"/>
          </a:p>
        </p:txBody>
      </p:sp>
      <p:sp>
        <p:nvSpPr>
          <p:cNvPr id="6" name="Right Arrow 5"/>
          <p:cNvSpPr/>
          <p:nvPr/>
        </p:nvSpPr>
        <p:spPr>
          <a:xfrm>
            <a:off x="2362200" y="5943600"/>
            <a:ext cx="4114800" cy="609600"/>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HTTP(S) communication</a:t>
            </a:r>
            <a:endParaRPr lang="en-US" dirty="0"/>
          </a:p>
        </p:txBody>
      </p:sp>
      <p:grpSp>
        <p:nvGrpSpPr>
          <p:cNvPr id="8" name="Group 7"/>
          <p:cNvGrpSpPr>
            <a:grpSpLocks/>
          </p:cNvGrpSpPr>
          <p:nvPr/>
        </p:nvGrpSpPr>
        <p:grpSpPr bwMode="auto">
          <a:xfrm>
            <a:off x="2362199" y="5590878"/>
            <a:ext cx="676929" cy="352722"/>
            <a:chOff x="748" y="1207"/>
            <a:chExt cx="675" cy="526"/>
          </a:xfrm>
          <a:solidFill>
            <a:schemeClr val="bg1"/>
          </a:solidFill>
          <a:effectLst>
            <a:outerShdw blurRad="50800" dist="38100" dir="2700000" algn="tl" rotWithShape="0">
              <a:prstClr val="black">
                <a:alpha val="40000"/>
              </a:prstClr>
            </a:outerShdw>
          </a:effectLst>
        </p:grpSpPr>
        <p:sp>
          <p:nvSpPr>
            <p:cNvPr id="9" name="Text Box 8"/>
            <p:cNvSpPr txBox="1">
              <a:spLocks noChangeArrowheads="1"/>
            </p:cNvSpPr>
            <p:nvPr/>
          </p:nvSpPr>
          <p:spPr bwMode="auto">
            <a:xfrm>
              <a:off x="786" y="1395"/>
              <a:ext cx="117" cy="154"/>
            </a:xfrm>
            <a:prstGeom prst="rect">
              <a:avLst/>
            </a:prstGeom>
            <a:grpFill/>
            <a:ln w="9525" algn="ctr">
              <a:solidFill>
                <a:srgbClr val="4D4D4D"/>
              </a:solidFill>
              <a:miter lim="800000"/>
              <a:headEnd/>
              <a:tailEnd/>
            </a:ln>
            <a:scene3d>
              <a:camera prst="orthographicFront"/>
              <a:lightRig rig="threePt" dir="t"/>
            </a:scene3d>
            <a:sp3d>
              <a:bevelT w="165100" prst="coolSlant"/>
            </a:sp3d>
          </p:spPr>
          <p:txBody>
            <a:bodyPr anchor="ctr"/>
            <a:lstStyle>
              <a:defPPr>
                <a:defRPr lang="en-US"/>
              </a:defPPr>
              <a:lvl1pPr algn="l" rtl="0" eaLnBrk="0" fontAlgn="base" hangingPunct="0">
                <a:spcBef>
                  <a:spcPct val="0"/>
                </a:spcBef>
                <a:spcAft>
                  <a:spcPct val="0"/>
                </a:spcAft>
                <a:defRPr sz="2400" b="1" kern="1200">
                  <a:solidFill>
                    <a:schemeClr val="tx1"/>
                  </a:solidFill>
                  <a:latin typeface="Arial" charset="0"/>
                  <a:ea typeface="+mn-ea"/>
                  <a:cs typeface="+mn-cs"/>
                </a:defRPr>
              </a:lvl1pPr>
              <a:lvl2pPr marL="457200" algn="l" rtl="0" eaLnBrk="0" fontAlgn="base" hangingPunct="0">
                <a:spcBef>
                  <a:spcPct val="0"/>
                </a:spcBef>
                <a:spcAft>
                  <a:spcPct val="0"/>
                </a:spcAft>
                <a:defRPr sz="2400" b="1" kern="1200">
                  <a:solidFill>
                    <a:schemeClr val="tx1"/>
                  </a:solidFill>
                  <a:latin typeface="Arial" charset="0"/>
                  <a:ea typeface="+mn-ea"/>
                  <a:cs typeface="+mn-cs"/>
                </a:defRPr>
              </a:lvl2pPr>
              <a:lvl3pPr marL="914400" algn="l" rtl="0" eaLnBrk="0" fontAlgn="base" hangingPunct="0">
                <a:spcBef>
                  <a:spcPct val="0"/>
                </a:spcBef>
                <a:spcAft>
                  <a:spcPct val="0"/>
                </a:spcAft>
                <a:defRPr sz="2400" b="1" kern="1200">
                  <a:solidFill>
                    <a:schemeClr val="tx1"/>
                  </a:solidFill>
                  <a:latin typeface="Arial" charset="0"/>
                  <a:ea typeface="+mn-ea"/>
                  <a:cs typeface="+mn-cs"/>
                </a:defRPr>
              </a:lvl3pPr>
              <a:lvl4pPr marL="1371600" algn="l" rtl="0" eaLnBrk="0" fontAlgn="base" hangingPunct="0">
                <a:spcBef>
                  <a:spcPct val="0"/>
                </a:spcBef>
                <a:spcAft>
                  <a:spcPct val="0"/>
                </a:spcAft>
                <a:defRPr sz="2400" b="1" kern="1200">
                  <a:solidFill>
                    <a:schemeClr val="tx1"/>
                  </a:solidFill>
                  <a:latin typeface="Arial" charset="0"/>
                  <a:ea typeface="+mn-ea"/>
                  <a:cs typeface="+mn-cs"/>
                </a:defRPr>
              </a:lvl4pPr>
              <a:lvl5pPr marL="1828800" algn="l" rtl="0" eaLnBrk="0" fontAlgn="base" hangingPunct="0">
                <a:spcBef>
                  <a:spcPct val="0"/>
                </a:spcBef>
                <a:spcAft>
                  <a:spcPct val="0"/>
                </a:spcAft>
                <a:defRPr sz="2400" b="1" kern="1200">
                  <a:solidFill>
                    <a:schemeClr val="tx1"/>
                  </a:solidFill>
                  <a:latin typeface="Arial" charset="0"/>
                  <a:ea typeface="+mn-ea"/>
                  <a:cs typeface="+mn-cs"/>
                </a:defRPr>
              </a:lvl5pPr>
              <a:lvl6pPr marL="2286000" algn="l" defTabSz="914400" rtl="0" eaLnBrk="1" latinLnBrk="0" hangingPunct="1">
                <a:defRPr sz="2400" b="1" kern="1200">
                  <a:solidFill>
                    <a:schemeClr val="tx1"/>
                  </a:solidFill>
                  <a:latin typeface="Arial" charset="0"/>
                  <a:ea typeface="+mn-ea"/>
                  <a:cs typeface="+mn-cs"/>
                </a:defRPr>
              </a:lvl6pPr>
              <a:lvl7pPr marL="2743200" algn="l" defTabSz="914400" rtl="0" eaLnBrk="1" latinLnBrk="0" hangingPunct="1">
                <a:defRPr sz="2400" b="1" kern="1200">
                  <a:solidFill>
                    <a:schemeClr val="tx1"/>
                  </a:solidFill>
                  <a:latin typeface="Arial" charset="0"/>
                  <a:ea typeface="+mn-ea"/>
                  <a:cs typeface="+mn-cs"/>
                </a:defRPr>
              </a:lvl7pPr>
              <a:lvl8pPr marL="3200400" algn="l" defTabSz="914400" rtl="0" eaLnBrk="1" latinLnBrk="0" hangingPunct="1">
                <a:defRPr sz="2400" b="1" kern="1200">
                  <a:solidFill>
                    <a:schemeClr val="tx1"/>
                  </a:solidFill>
                  <a:latin typeface="Arial" charset="0"/>
                  <a:ea typeface="+mn-ea"/>
                  <a:cs typeface="+mn-cs"/>
                </a:defRPr>
              </a:lvl8pPr>
              <a:lvl9pPr marL="3657600" algn="l" defTabSz="914400" rtl="0" eaLnBrk="1" latinLnBrk="0" hangingPunct="1">
                <a:defRPr sz="2400" b="1" kern="1200">
                  <a:solidFill>
                    <a:schemeClr val="tx1"/>
                  </a:solidFill>
                  <a:latin typeface="Arial" charset="0"/>
                  <a:ea typeface="+mn-ea"/>
                  <a:cs typeface="+mn-cs"/>
                </a:defRPr>
              </a:lvl9pPr>
            </a:lstStyle>
            <a:p>
              <a:pPr algn="ctr" eaLnBrk="1">
                <a:defRPr/>
              </a:pPr>
              <a:endParaRPr lang="en-US" b="0">
                <a:solidFill>
                  <a:srgbClr val="000066"/>
                </a:solidFill>
                <a:latin typeface="Tahoma" pitchFamily="34" charset="0"/>
              </a:endParaRPr>
            </a:p>
          </p:txBody>
        </p:sp>
        <p:sp>
          <p:nvSpPr>
            <p:cNvPr id="10" name="Rectangle 9"/>
            <p:cNvSpPr>
              <a:spLocks noChangeArrowheads="1"/>
            </p:cNvSpPr>
            <p:nvPr/>
          </p:nvSpPr>
          <p:spPr bwMode="auto">
            <a:xfrm>
              <a:off x="748" y="1207"/>
              <a:ext cx="675" cy="526"/>
            </a:xfrm>
            <a:prstGeom prst="rect">
              <a:avLst/>
            </a:prstGeom>
            <a:grpFill/>
            <a:ln w="9525" algn="ctr">
              <a:solidFill>
                <a:srgbClr val="4D4D4D"/>
              </a:solidFill>
              <a:miter lim="800000"/>
              <a:headEnd/>
              <a:tailEnd/>
            </a:ln>
            <a:scene3d>
              <a:camera prst="orthographicFront"/>
              <a:lightRig rig="threePt" dir="t"/>
            </a:scene3d>
            <a:sp3d>
              <a:bevelT w="165100" prst="coolSlant"/>
            </a:sp3d>
          </p:spPr>
          <p:txBody>
            <a:bodyPr anchor="ctr"/>
            <a:lstStyle>
              <a:defPPr>
                <a:defRPr lang="en-US"/>
              </a:defPPr>
              <a:lvl1pPr algn="l" rtl="0" eaLnBrk="0" fontAlgn="base" hangingPunct="0">
                <a:spcBef>
                  <a:spcPct val="0"/>
                </a:spcBef>
                <a:spcAft>
                  <a:spcPct val="0"/>
                </a:spcAft>
                <a:defRPr sz="2400" b="1" kern="1200">
                  <a:solidFill>
                    <a:schemeClr val="tx1"/>
                  </a:solidFill>
                  <a:latin typeface="Arial" charset="0"/>
                  <a:ea typeface="+mn-ea"/>
                  <a:cs typeface="+mn-cs"/>
                </a:defRPr>
              </a:lvl1pPr>
              <a:lvl2pPr marL="457200" algn="l" rtl="0" eaLnBrk="0" fontAlgn="base" hangingPunct="0">
                <a:spcBef>
                  <a:spcPct val="0"/>
                </a:spcBef>
                <a:spcAft>
                  <a:spcPct val="0"/>
                </a:spcAft>
                <a:defRPr sz="2400" b="1" kern="1200">
                  <a:solidFill>
                    <a:schemeClr val="tx1"/>
                  </a:solidFill>
                  <a:latin typeface="Arial" charset="0"/>
                  <a:ea typeface="+mn-ea"/>
                  <a:cs typeface="+mn-cs"/>
                </a:defRPr>
              </a:lvl2pPr>
              <a:lvl3pPr marL="914400" algn="l" rtl="0" eaLnBrk="0" fontAlgn="base" hangingPunct="0">
                <a:spcBef>
                  <a:spcPct val="0"/>
                </a:spcBef>
                <a:spcAft>
                  <a:spcPct val="0"/>
                </a:spcAft>
                <a:defRPr sz="2400" b="1" kern="1200">
                  <a:solidFill>
                    <a:schemeClr val="tx1"/>
                  </a:solidFill>
                  <a:latin typeface="Arial" charset="0"/>
                  <a:ea typeface="+mn-ea"/>
                  <a:cs typeface="+mn-cs"/>
                </a:defRPr>
              </a:lvl3pPr>
              <a:lvl4pPr marL="1371600" algn="l" rtl="0" eaLnBrk="0" fontAlgn="base" hangingPunct="0">
                <a:spcBef>
                  <a:spcPct val="0"/>
                </a:spcBef>
                <a:spcAft>
                  <a:spcPct val="0"/>
                </a:spcAft>
                <a:defRPr sz="2400" b="1" kern="1200">
                  <a:solidFill>
                    <a:schemeClr val="tx1"/>
                  </a:solidFill>
                  <a:latin typeface="Arial" charset="0"/>
                  <a:ea typeface="+mn-ea"/>
                  <a:cs typeface="+mn-cs"/>
                </a:defRPr>
              </a:lvl4pPr>
              <a:lvl5pPr marL="1828800" algn="l" rtl="0" eaLnBrk="0" fontAlgn="base" hangingPunct="0">
                <a:spcBef>
                  <a:spcPct val="0"/>
                </a:spcBef>
                <a:spcAft>
                  <a:spcPct val="0"/>
                </a:spcAft>
                <a:defRPr sz="2400" b="1" kern="1200">
                  <a:solidFill>
                    <a:schemeClr val="tx1"/>
                  </a:solidFill>
                  <a:latin typeface="Arial" charset="0"/>
                  <a:ea typeface="+mn-ea"/>
                  <a:cs typeface="+mn-cs"/>
                </a:defRPr>
              </a:lvl5pPr>
              <a:lvl6pPr marL="2286000" algn="l" defTabSz="914400" rtl="0" eaLnBrk="1" latinLnBrk="0" hangingPunct="1">
                <a:defRPr sz="2400" b="1" kern="1200">
                  <a:solidFill>
                    <a:schemeClr val="tx1"/>
                  </a:solidFill>
                  <a:latin typeface="Arial" charset="0"/>
                  <a:ea typeface="+mn-ea"/>
                  <a:cs typeface="+mn-cs"/>
                </a:defRPr>
              </a:lvl6pPr>
              <a:lvl7pPr marL="2743200" algn="l" defTabSz="914400" rtl="0" eaLnBrk="1" latinLnBrk="0" hangingPunct="1">
                <a:defRPr sz="2400" b="1" kern="1200">
                  <a:solidFill>
                    <a:schemeClr val="tx1"/>
                  </a:solidFill>
                  <a:latin typeface="Arial" charset="0"/>
                  <a:ea typeface="+mn-ea"/>
                  <a:cs typeface="+mn-cs"/>
                </a:defRPr>
              </a:lvl7pPr>
              <a:lvl8pPr marL="3200400" algn="l" defTabSz="914400" rtl="0" eaLnBrk="1" latinLnBrk="0" hangingPunct="1">
                <a:defRPr sz="2400" b="1" kern="1200">
                  <a:solidFill>
                    <a:schemeClr val="tx1"/>
                  </a:solidFill>
                  <a:latin typeface="Arial" charset="0"/>
                  <a:ea typeface="+mn-ea"/>
                  <a:cs typeface="+mn-cs"/>
                </a:defRPr>
              </a:lvl8pPr>
              <a:lvl9pPr marL="3657600" algn="l" defTabSz="914400" rtl="0" eaLnBrk="1" latinLnBrk="0" hangingPunct="1">
                <a:defRPr sz="2400" b="1" kern="1200">
                  <a:solidFill>
                    <a:schemeClr val="tx1"/>
                  </a:solidFill>
                  <a:latin typeface="Arial" charset="0"/>
                  <a:ea typeface="+mn-ea"/>
                  <a:cs typeface="+mn-cs"/>
                </a:defRPr>
              </a:lvl9pPr>
            </a:lstStyle>
            <a:p>
              <a:pPr hangingPunct="1">
                <a:defRPr/>
              </a:pPr>
              <a:endParaRPr lang="en-US" sz="1800" b="0">
                <a:solidFill>
                  <a:srgbClr val="000000"/>
                </a:solidFill>
              </a:endParaRPr>
            </a:p>
          </p:txBody>
        </p:sp>
        <p:sp>
          <p:nvSpPr>
            <p:cNvPr id="11" name="Line 10"/>
            <p:cNvSpPr>
              <a:spLocks noChangeShapeType="1"/>
            </p:cNvSpPr>
            <p:nvPr/>
          </p:nvSpPr>
          <p:spPr bwMode="auto">
            <a:xfrm>
              <a:off x="748" y="1207"/>
              <a:ext cx="341" cy="208"/>
            </a:xfrm>
            <a:prstGeom prst="line">
              <a:avLst/>
            </a:prstGeom>
            <a:grpFill/>
            <a:ln w="9525" algn="ctr">
              <a:solidFill>
                <a:srgbClr val="4D4D4D"/>
              </a:solidFill>
              <a:round/>
              <a:headEnd/>
              <a:tailEnd/>
            </a:ln>
            <a:scene3d>
              <a:camera prst="orthographicFront"/>
              <a:lightRig rig="threePt" dir="t"/>
            </a:scene3d>
            <a:sp3d>
              <a:bevelT w="165100" prst="coolSlant"/>
            </a:sp3d>
          </p:spPr>
          <p:txBody>
            <a:bodyPr anchor="ctr"/>
            <a:lstStyle>
              <a:defPPr>
                <a:defRPr lang="en-US"/>
              </a:defPPr>
              <a:lvl1pPr algn="l" rtl="0" eaLnBrk="0" fontAlgn="base" hangingPunct="0">
                <a:spcBef>
                  <a:spcPct val="0"/>
                </a:spcBef>
                <a:spcAft>
                  <a:spcPct val="0"/>
                </a:spcAft>
                <a:defRPr sz="2400" b="1" kern="1200">
                  <a:solidFill>
                    <a:schemeClr val="tx1"/>
                  </a:solidFill>
                  <a:latin typeface="Arial" charset="0"/>
                  <a:ea typeface="+mn-ea"/>
                  <a:cs typeface="+mn-cs"/>
                </a:defRPr>
              </a:lvl1pPr>
              <a:lvl2pPr marL="457200" algn="l" rtl="0" eaLnBrk="0" fontAlgn="base" hangingPunct="0">
                <a:spcBef>
                  <a:spcPct val="0"/>
                </a:spcBef>
                <a:spcAft>
                  <a:spcPct val="0"/>
                </a:spcAft>
                <a:defRPr sz="2400" b="1" kern="1200">
                  <a:solidFill>
                    <a:schemeClr val="tx1"/>
                  </a:solidFill>
                  <a:latin typeface="Arial" charset="0"/>
                  <a:ea typeface="+mn-ea"/>
                  <a:cs typeface="+mn-cs"/>
                </a:defRPr>
              </a:lvl2pPr>
              <a:lvl3pPr marL="914400" algn="l" rtl="0" eaLnBrk="0" fontAlgn="base" hangingPunct="0">
                <a:spcBef>
                  <a:spcPct val="0"/>
                </a:spcBef>
                <a:spcAft>
                  <a:spcPct val="0"/>
                </a:spcAft>
                <a:defRPr sz="2400" b="1" kern="1200">
                  <a:solidFill>
                    <a:schemeClr val="tx1"/>
                  </a:solidFill>
                  <a:latin typeface="Arial" charset="0"/>
                  <a:ea typeface="+mn-ea"/>
                  <a:cs typeface="+mn-cs"/>
                </a:defRPr>
              </a:lvl3pPr>
              <a:lvl4pPr marL="1371600" algn="l" rtl="0" eaLnBrk="0" fontAlgn="base" hangingPunct="0">
                <a:spcBef>
                  <a:spcPct val="0"/>
                </a:spcBef>
                <a:spcAft>
                  <a:spcPct val="0"/>
                </a:spcAft>
                <a:defRPr sz="2400" b="1" kern="1200">
                  <a:solidFill>
                    <a:schemeClr val="tx1"/>
                  </a:solidFill>
                  <a:latin typeface="Arial" charset="0"/>
                  <a:ea typeface="+mn-ea"/>
                  <a:cs typeface="+mn-cs"/>
                </a:defRPr>
              </a:lvl4pPr>
              <a:lvl5pPr marL="1828800" algn="l" rtl="0" eaLnBrk="0" fontAlgn="base" hangingPunct="0">
                <a:spcBef>
                  <a:spcPct val="0"/>
                </a:spcBef>
                <a:spcAft>
                  <a:spcPct val="0"/>
                </a:spcAft>
                <a:defRPr sz="2400" b="1" kern="1200">
                  <a:solidFill>
                    <a:schemeClr val="tx1"/>
                  </a:solidFill>
                  <a:latin typeface="Arial" charset="0"/>
                  <a:ea typeface="+mn-ea"/>
                  <a:cs typeface="+mn-cs"/>
                </a:defRPr>
              </a:lvl5pPr>
              <a:lvl6pPr marL="2286000" algn="l" defTabSz="914400" rtl="0" eaLnBrk="1" latinLnBrk="0" hangingPunct="1">
                <a:defRPr sz="2400" b="1" kern="1200">
                  <a:solidFill>
                    <a:schemeClr val="tx1"/>
                  </a:solidFill>
                  <a:latin typeface="Arial" charset="0"/>
                  <a:ea typeface="+mn-ea"/>
                  <a:cs typeface="+mn-cs"/>
                </a:defRPr>
              </a:lvl6pPr>
              <a:lvl7pPr marL="2743200" algn="l" defTabSz="914400" rtl="0" eaLnBrk="1" latinLnBrk="0" hangingPunct="1">
                <a:defRPr sz="2400" b="1" kern="1200">
                  <a:solidFill>
                    <a:schemeClr val="tx1"/>
                  </a:solidFill>
                  <a:latin typeface="Arial" charset="0"/>
                  <a:ea typeface="+mn-ea"/>
                  <a:cs typeface="+mn-cs"/>
                </a:defRPr>
              </a:lvl7pPr>
              <a:lvl8pPr marL="3200400" algn="l" defTabSz="914400" rtl="0" eaLnBrk="1" latinLnBrk="0" hangingPunct="1">
                <a:defRPr sz="2400" b="1" kern="1200">
                  <a:solidFill>
                    <a:schemeClr val="tx1"/>
                  </a:solidFill>
                  <a:latin typeface="Arial" charset="0"/>
                  <a:ea typeface="+mn-ea"/>
                  <a:cs typeface="+mn-cs"/>
                </a:defRPr>
              </a:lvl8pPr>
              <a:lvl9pPr marL="3657600" algn="l" defTabSz="914400" rtl="0" eaLnBrk="1" latinLnBrk="0" hangingPunct="1">
                <a:defRPr sz="2400" b="1" kern="1200">
                  <a:solidFill>
                    <a:schemeClr val="tx1"/>
                  </a:solidFill>
                  <a:latin typeface="Arial" charset="0"/>
                  <a:ea typeface="+mn-ea"/>
                  <a:cs typeface="+mn-cs"/>
                </a:defRPr>
              </a:lvl9pPr>
            </a:lstStyle>
            <a:p>
              <a:pPr>
                <a:defRPr/>
              </a:pPr>
              <a:endParaRPr lang="en-US"/>
            </a:p>
          </p:txBody>
        </p:sp>
        <p:sp>
          <p:nvSpPr>
            <p:cNvPr id="12" name="Line 11"/>
            <p:cNvSpPr>
              <a:spLocks noChangeShapeType="1"/>
            </p:cNvSpPr>
            <p:nvPr/>
          </p:nvSpPr>
          <p:spPr bwMode="auto">
            <a:xfrm flipV="1">
              <a:off x="1089" y="1207"/>
              <a:ext cx="334" cy="208"/>
            </a:xfrm>
            <a:prstGeom prst="line">
              <a:avLst/>
            </a:prstGeom>
            <a:grpFill/>
            <a:ln w="9525" algn="ctr">
              <a:solidFill>
                <a:srgbClr val="4D4D4D"/>
              </a:solidFill>
              <a:round/>
              <a:headEnd/>
              <a:tailEnd/>
            </a:ln>
            <a:scene3d>
              <a:camera prst="orthographicFront"/>
              <a:lightRig rig="threePt" dir="t"/>
            </a:scene3d>
            <a:sp3d>
              <a:bevelT w="165100" prst="coolSlant"/>
            </a:sp3d>
          </p:spPr>
          <p:txBody>
            <a:bodyPr anchor="ctr"/>
            <a:lstStyle>
              <a:defPPr>
                <a:defRPr lang="en-US"/>
              </a:defPPr>
              <a:lvl1pPr algn="l" rtl="0" eaLnBrk="0" fontAlgn="base" hangingPunct="0">
                <a:spcBef>
                  <a:spcPct val="0"/>
                </a:spcBef>
                <a:spcAft>
                  <a:spcPct val="0"/>
                </a:spcAft>
                <a:defRPr sz="2400" b="1" kern="1200">
                  <a:solidFill>
                    <a:schemeClr val="tx1"/>
                  </a:solidFill>
                  <a:latin typeface="Arial" charset="0"/>
                  <a:ea typeface="+mn-ea"/>
                  <a:cs typeface="+mn-cs"/>
                </a:defRPr>
              </a:lvl1pPr>
              <a:lvl2pPr marL="457200" algn="l" rtl="0" eaLnBrk="0" fontAlgn="base" hangingPunct="0">
                <a:spcBef>
                  <a:spcPct val="0"/>
                </a:spcBef>
                <a:spcAft>
                  <a:spcPct val="0"/>
                </a:spcAft>
                <a:defRPr sz="2400" b="1" kern="1200">
                  <a:solidFill>
                    <a:schemeClr val="tx1"/>
                  </a:solidFill>
                  <a:latin typeface="Arial" charset="0"/>
                  <a:ea typeface="+mn-ea"/>
                  <a:cs typeface="+mn-cs"/>
                </a:defRPr>
              </a:lvl2pPr>
              <a:lvl3pPr marL="914400" algn="l" rtl="0" eaLnBrk="0" fontAlgn="base" hangingPunct="0">
                <a:spcBef>
                  <a:spcPct val="0"/>
                </a:spcBef>
                <a:spcAft>
                  <a:spcPct val="0"/>
                </a:spcAft>
                <a:defRPr sz="2400" b="1" kern="1200">
                  <a:solidFill>
                    <a:schemeClr val="tx1"/>
                  </a:solidFill>
                  <a:latin typeface="Arial" charset="0"/>
                  <a:ea typeface="+mn-ea"/>
                  <a:cs typeface="+mn-cs"/>
                </a:defRPr>
              </a:lvl3pPr>
              <a:lvl4pPr marL="1371600" algn="l" rtl="0" eaLnBrk="0" fontAlgn="base" hangingPunct="0">
                <a:spcBef>
                  <a:spcPct val="0"/>
                </a:spcBef>
                <a:spcAft>
                  <a:spcPct val="0"/>
                </a:spcAft>
                <a:defRPr sz="2400" b="1" kern="1200">
                  <a:solidFill>
                    <a:schemeClr val="tx1"/>
                  </a:solidFill>
                  <a:latin typeface="Arial" charset="0"/>
                  <a:ea typeface="+mn-ea"/>
                  <a:cs typeface="+mn-cs"/>
                </a:defRPr>
              </a:lvl4pPr>
              <a:lvl5pPr marL="1828800" algn="l" rtl="0" eaLnBrk="0" fontAlgn="base" hangingPunct="0">
                <a:spcBef>
                  <a:spcPct val="0"/>
                </a:spcBef>
                <a:spcAft>
                  <a:spcPct val="0"/>
                </a:spcAft>
                <a:defRPr sz="2400" b="1" kern="1200">
                  <a:solidFill>
                    <a:schemeClr val="tx1"/>
                  </a:solidFill>
                  <a:latin typeface="Arial" charset="0"/>
                  <a:ea typeface="+mn-ea"/>
                  <a:cs typeface="+mn-cs"/>
                </a:defRPr>
              </a:lvl5pPr>
              <a:lvl6pPr marL="2286000" algn="l" defTabSz="914400" rtl="0" eaLnBrk="1" latinLnBrk="0" hangingPunct="1">
                <a:defRPr sz="2400" b="1" kern="1200">
                  <a:solidFill>
                    <a:schemeClr val="tx1"/>
                  </a:solidFill>
                  <a:latin typeface="Arial" charset="0"/>
                  <a:ea typeface="+mn-ea"/>
                  <a:cs typeface="+mn-cs"/>
                </a:defRPr>
              </a:lvl6pPr>
              <a:lvl7pPr marL="2743200" algn="l" defTabSz="914400" rtl="0" eaLnBrk="1" latinLnBrk="0" hangingPunct="1">
                <a:defRPr sz="2400" b="1" kern="1200">
                  <a:solidFill>
                    <a:schemeClr val="tx1"/>
                  </a:solidFill>
                  <a:latin typeface="Arial" charset="0"/>
                  <a:ea typeface="+mn-ea"/>
                  <a:cs typeface="+mn-cs"/>
                </a:defRPr>
              </a:lvl7pPr>
              <a:lvl8pPr marL="3200400" algn="l" defTabSz="914400" rtl="0" eaLnBrk="1" latinLnBrk="0" hangingPunct="1">
                <a:defRPr sz="2400" b="1" kern="1200">
                  <a:solidFill>
                    <a:schemeClr val="tx1"/>
                  </a:solidFill>
                  <a:latin typeface="Arial" charset="0"/>
                  <a:ea typeface="+mn-ea"/>
                  <a:cs typeface="+mn-cs"/>
                </a:defRPr>
              </a:lvl8pPr>
              <a:lvl9pPr marL="3657600" algn="l" defTabSz="914400" rtl="0" eaLnBrk="1" latinLnBrk="0" hangingPunct="1">
                <a:defRPr sz="2400" b="1" kern="1200">
                  <a:solidFill>
                    <a:schemeClr val="tx1"/>
                  </a:solidFill>
                  <a:latin typeface="Arial" charset="0"/>
                  <a:ea typeface="+mn-ea"/>
                  <a:cs typeface="+mn-cs"/>
                </a:defRPr>
              </a:lvl9pPr>
            </a:lstStyle>
            <a:p>
              <a:pPr>
                <a:defRPr/>
              </a:pPr>
              <a:endParaRPr lang="en-US"/>
            </a:p>
          </p:txBody>
        </p:sp>
      </p:grpSp>
      <p:sp>
        <p:nvSpPr>
          <p:cNvPr id="13" name="TextBox 12"/>
          <p:cNvSpPr txBox="1"/>
          <p:nvPr/>
        </p:nvSpPr>
        <p:spPr>
          <a:xfrm>
            <a:off x="2670183" y="4285551"/>
            <a:ext cx="3578217"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900" dirty="0">
                <a:latin typeface="Consolas" pitchFamily="49" charset="0"/>
                <a:cs typeface="Consolas" pitchFamily="49" charset="0"/>
              </a:rPr>
              <a:t>&lt;?xml version="1.0"?&gt; </a:t>
            </a:r>
            <a:endParaRPr lang="en-US" sz="900" dirty="0" smtClean="0">
              <a:latin typeface="Consolas" pitchFamily="49" charset="0"/>
              <a:cs typeface="Consolas" pitchFamily="49" charset="0"/>
            </a:endParaRPr>
          </a:p>
          <a:p>
            <a:r>
              <a:rPr lang="en-US" sz="900" dirty="0" smtClean="0">
                <a:latin typeface="Consolas" pitchFamily="49" charset="0"/>
                <a:cs typeface="Consolas" pitchFamily="49" charset="0"/>
              </a:rPr>
              <a:t>&lt;</a:t>
            </a:r>
            <a:r>
              <a:rPr lang="en-US" sz="900" dirty="0" err="1" smtClean="0">
                <a:latin typeface="Consolas" pitchFamily="49" charset="0"/>
                <a:cs typeface="Consolas" pitchFamily="49" charset="0"/>
              </a:rPr>
              <a:t>soap:Envelope</a:t>
            </a:r>
            <a:r>
              <a:rPr lang="en-US" sz="900" dirty="0" smtClean="0">
                <a:latin typeface="Consolas" pitchFamily="49" charset="0"/>
                <a:cs typeface="Consolas" pitchFamily="49" charset="0"/>
              </a:rPr>
              <a:t>&gt; </a:t>
            </a:r>
          </a:p>
          <a:p>
            <a:r>
              <a:rPr lang="en-US" sz="900" dirty="0" smtClean="0">
                <a:latin typeface="Consolas" pitchFamily="49" charset="0"/>
                <a:cs typeface="Consolas" pitchFamily="49" charset="0"/>
              </a:rPr>
              <a:t>   &lt;</a:t>
            </a:r>
            <a:r>
              <a:rPr lang="en-US" sz="900" dirty="0" err="1" smtClean="0">
                <a:latin typeface="Consolas" pitchFamily="49" charset="0"/>
                <a:cs typeface="Consolas" pitchFamily="49" charset="0"/>
              </a:rPr>
              <a:t>soap:Body</a:t>
            </a:r>
            <a:r>
              <a:rPr lang="en-US" sz="900" dirty="0" smtClean="0">
                <a:latin typeface="Consolas" pitchFamily="49" charset="0"/>
                <a:cs typeface="Consolas" pitchFamily="49" charset="0"/>
              </a:rPr>
              <a:t> </a:t>
            </a:r>
            <a:r>
              <a:rPr lang="en-US" sz="900" dirty="0" err="1" smtClean="0">
                <a:latin typeface="Consolas" pitchFamily="49" charset="0"/>
                <a:cs typeface="Consolas" pitchFamily="49" charset="0"/>
              </a:rPr>
              <a:t>xmlns:m</a:t>
            </a:r>
            <a:r>
              <a:rPr lang="en-US" sz="900" dirty="0">
                <a:latin typeface="Consolas" pitchFamily="49" charset="0"/>
                <a:cs typeface="Consolas" pitchFamily="49" charset="0"/>
              </a:rPr>
              <a:t>="http://www.example.org/stock"&gt; </a:t>
            </a:r>
            <a:r>
              <a:rPr lang="en-US" sz="900" dirty="0" smtClean="0">
                <a:latin typeface="Consolas" pitchFamily="49" charset="0"/>
                <a:cs typeface="Consolas" pitchFamily="49" charset="0"/>
              </a:rPr>
              <a:t>   </a:t>
            </a:r>
          </a:p>
          <a:p>
            <a:r>
              <a:rPr lang="en-US" sz="900" dirty="0">
                <a:latin typeface="Consolas" pitchFamily="49" charset="0"/>
                <a:cs typeface="Consolas" pitchFamily="49" charset="0"/>
              </a:rPr>
              <a:t> </a:t>
            </a:r>
            <a:r>
              <a:rPr lang="en-US" sz="900" dirty="0" smtClean="0">
                <a:latin typeface="Consolas" pitchFamily="49" charset="0"/>
                <a:cs typeface="Consolas" pitchFamily="49" charset="0"/>
              </a:rPr>
              <a:t>     &lt;</a:t>
            </a:r>
            <a:r>
              <a:rPr lang="en-US" sz="900" dirty="0" err="1">
                <a:latin typeface="Consolas" pitchFamily="49" charset="0"/>
                <a:cs typeface="Consolas" pitchFamily="49" charset="0"/>
              </a:rPr>
              <a:t>m:GetStockPrice</a:t>
            </a:r>
            <a:r>
              <a:rPr lang="en-US" sz="900" dirty="0" smtClean="0">
                <a:latin typeface="Consolas" pitchFamily="49" charset="0"/>
                <a:cs typeface="Consolas" pitchFamily="49" charset="0"/>
              </a:rPr>
              <a:t>&gt;</a:t>
            </a:r>
          </a:p>
          <a:p>
            <a:r>
              <a:rPr lang="en-US" sz="900" dirty="0">
                <a:latin typeface="Consolas" pitchFamily="49" charset="0"/>
                <a:cs typeface="Consolas" pitchFamily="49" charset="0"/>
              </a:rPr>
              <a:t> </a:t>
            </a:r>
            <a:r>
              <a:rPr lang="en-US" sz="900" dirty="0" smtClean="0">
                <a:latin typeface="Consolas" pitchFamily="49" charset="0"/>
                <a:cs typeface="Consolas" pitchFamily="49" charset="0"/>
              </a:rPr>
              <a:t>        &lt;</a:t>
            </a:r>
            <a:r>
              <a:rPr lang="en-US" sz="900" dirty="0" err="1" smtClean="0">
                <a:latin typeface="Consolas" pitchFamily="49" charset="0"/>
                <a:cs typeface="Consolas" pitchFamily="49" charset="0"/>
              </a:rPr>
              <a:t>m:StockName</a:t>
            </a:r>
            <a:r>
              <a:rPr lang="en-US" sz="900" dirty="0" smtClean="0">
                <a:latin typeface="Consolas" pitchFamily="49" charset="0"/>
                <a:cs typeface="Consolas" pitchFamily="49" charset="0"/>
              </a:rPr>
              <a:t>&gt;MSFT&lt;/</a:t>
            </a:r>
            <a:r>
              <a:rPr lang="en-US" sz="900" dirty="0" err="1">
                <a:latin typeface="Consolas" pitchFamily="49" charset="0"/>
                <a:cs typeface="Consolas" pitchFamily="49" charset="0"/>
              </a:rPr>
              <a:t>m:StockName</a:t>
            </a:r>
            <a:r>
              <a:rPr lang="en-US" sz="900" dirty="0" smtClean="0">
                <a:latin typeface="Consolas" pitchFamily="49" charset="0"/>
                <a:cs typeface="Consolas" pitchFamily="49" charset="0"/>
              </a:rPr>
              <a:t>&gt;</a:t>
            </a:r>
          </a:p>
          <a:p>
            <a:r>
              <a:rPr lang="en-US" sz="900" dirty="0">
                <a:latin typeface="Consolas" pitchFamily="49" charset="0"/>
                <a:cs typeface="Consolas" pitchFamily="49" charset="0"/>
              </a:rPr>
              <a:t> </a:t>
            </a:r>
            <a:r>
              <a:rPr lang="en-US" sz="900" dirty="0" smtClean="0">
                <a:latin typeface="Consolas" pitchFamily="49" charset="0"/>
                <a:cs typeface="Consolas" pitchFamily="49" charset="0"/>
              </a:rPr>
              <a:t>     &lt;/</a:t>
            </a:r>
            <a:r>
              <a:rPr lang="en-US" sz="900" dirty="0" err="1">
                <a:latin typeface="Consolas" pitchFamily="49" charset="0"/>
                <a:cs typeface="Consolas" pitchFamily="49" charset="0"/>
              </a:rPr>
              <a:t>m:GetStockPrice</a:t>
            </a:r>
            <a:r>
              <a:rPr lang="en-US" sz="900" dirty="0">
                <a:latin typeface="Consolas" pitchFamily="49" charset="0"/>
                <a:cs typeface="Consolas" pitchFamily="49" charset="0"/>
              </a:rPr>
              <a:t>&gt; </a:t>
            </a:r>
            <a:r>
              <a:rPr lang="en-US" sz="900" dirty="0" smtClean="0">
                <a:latin typeface="Consolas" pitchFamily="49" charset="0"/>
                <a:cs typeface="Consolas" pitchFamily="49" charset="0"/>
              </a:rPr>
              <a:t>   </a:t>
            </a:r>
          </a:p>
          <a:p>
            <a:r>
              <a:rPr lang="en-US" sz="900" dirty="0">
                <a:latin typeface="Consolas" pitchFamily="49" charset="0"/>
                <a:cs typeface="Consolas" pitchFamily="49" charset="0"/>
              </a:rPr>
              <a:t> </a:t>
            </a:r>
            <a:r>
              <a:rPr lang="en-US" sz="900" dirty="0" smtClean="0">
                <a:latin typeface="Consolas" pitchFamily="49" charset="0"/>
                <a:cs typeface="Consolas" pitchFamily="49" charset="0"/>
              </a:rPr>
              <a:t>  &lt;/</a:t>
            </a:r>
            <a:r>
              <a:rPr lang="en-US" sz="900" dirty="0" err="1">
                <a:latin typeface="Consolas" pitchFamily="49" charset="0"/>
                <a:cs typeface="Consolas" pitchFamily="49" charset="0"/>
              </a:rPr>
              <a:t>soap:Body</a:t>
            </a:r>
            <a:r>
              <a:rPr lang="en-US" sz="900" dirty="0">
                <a:latin typeface="Consolas" pitchFamily="49" charset="0"/>
                <a:cs typeface="Consolas" pitchFamily="49" charset="0"/>
              </a:rPr>
              <a:t>&gt; </a:t>
            </a:r>
            <a:endParaRPr lang="en-US" sz="900" dirty="0" smtClean="0">
              <a:latin typeface="Consolas" pitchFamily="49" charset="0"/>
              <a:cs typeface="Consolas" pitchFamily="49" charset="0"/>
            </a:endParaRPr>
          </a:p>
          <a:p>
            <a:r>
              <a:rPr lang="en-US" sz="900" dirty="0" smtClean="0">
                <a:latin typeface="Consolas" pitchFamily="49" charset="0"/>
                <a:cs typeface="Consolas" pitchFamily="49" charset="0"/>
              </a:rPr>
              <a:t>&lt;/</a:t>
            </a:r>
            <a:r>
              <a:rPr lang="en-US" sz="900" dirty="0" err="1">
                <a:latin typeface="Consolas" pitchFamily="49" charset="0"/>
                <a:cs typeface="Consolas" pitchFamily="49" charset="0"/>
              </a:rPr>
              <a:t>soap:Envelope</a:t>
            </a:r>
            <a:r>
              <a:rPr lang="en-US" sz="900" dirty="0">
                <a:latin typeface="Consolas" pitchFamily="49" charset="0"/>
                <a:cs typeface="Consolas" pitchFamily="49" charset="0"/>
              </a:rPr>
              <a:t>&gt; </a:t>
            </a:r>
          </a:p>
        </p:txBody>
      </p:sp>
      <p:cxnSp>
        <p:nvCxnSpPr>
          <p:cNvPr id="15" name="Straight Connector 14"/>
          <p:cNvCxnSpPr>
            <a:endCxn id="13" idx="1"/>
          </p:cNvCxnSpPr>
          <p:nvPr/>
        </p:nvCxnSpPr>
        <p:spPr>
          <a:xfrm flipV="1">
            <a:off x="2400308" y="4885716"/>
            <a:ext cx="269875" cy="705162"/>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endCxn id="13" idx="2"/>
          </p:cNvCxnSpPr>
          <p:nvPr/>
        </p:nvCxnSpPr>
        <p:spPr>
          <a:xfrm flipV="1">
            <a:off x="3039129" y="5485880"/>
            <a:ext cx="1420163" cy="457720"/>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3802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service clients with WCF</a:t>
            </a:r>
            <a:endParaRPr lang="en-US" dirty="0"/>
          </a:p>
        </p:txBody>
      </p:sp>
      <p:sp>
        <p:nvSpPr>
          <p:cNvPr id="3" name="Content Placeholder 2"/>
          <p:cNvSpPr>
            <a:spLocks noGrp="1"/>
          </p:cNvSpPr>
          <p:nvPr>
            <p:ph idx="1"/>
          </p:nvPr>
        </p:nvSpPr>
        <p:spPr>
          <a:xfrm>
            <a:off x="457200" y="1600200"/>
            <a:ext cx="8229600" cy="1828800"/>
          </a:xfrm>
        </p:spPr>
        <p:txBody>
          <a:bodyPr/>
          <a:lstStyle/>
          <a:p>
            <a:r>
              <a:rPr lang="en-US" dirty="0" smtClean="0"/>
              <a:t>"Add Service Reference" or svcutil.exe creates proxy</a:t>
            </a:r>
          </a:p>
          <a:p>
            <a:pPr lvl="1"/>
            <a:r>
              <a:rPr lang="en-US" dirty="0" smtClean="0"/>
              <a:t>creates contract-based proxy code in language of choice</a:t>
            </a:r>
          </a:p>
          <a:p>
            <a:pPr lvl="1"/>
            <a:r>
              <a:rPr lang="en-US" dirty="0" smtClean="0"/>
              <a:t>creates address + binding data in </a:t>
            </a:r>
            <a:r>
              <a:rPr lang="en-US" dirty="0" err="1" smtClean="0"/>
              <a:t>app.config</a:t>
            </a:r>
            <a:endParaRPr lang="en-US" dirty="0" smtClean="0"/>
          </a:p>
          <a:p>
            <a:pPr lvl="1"/>
            <a:r>
              <a:rPr lang="en-US" dirty="0" smtClean="0"/>
              <a:t>driven from </a:t>
            </a:r>
            <a:r>
              <a:rPr lang="en-US" dirty="0" smtClean="0">
                <a:solidFill>
                  <a:srgbClr val="0070C0"/>
                </a:solidFill>
              </a:rPr>
              <a:t>WSDL </a:t>
            </a:r>
            <a:r>
              <a:rPr lang="en-US" dirty="0" smtClean="0"/>
              <a:t>or WS-Metadata</a:t>
            </a:r>
          </a:p>
          <a:p>
            <a:pPr lvl="1"/>
            <a:endParaRPr lang="en-US" dirty="0"/>
          </a:p>
        </p:txBody>
      </p:sp>
      <p:cxnSp>
        <p:nvCxnSpPr>
          <p:cNvPr id="6" name="Straight Arrow Connector 5"/>
          <p:cNvCxnSpPr>
            <a:stCxn id="8" idx="3"/>
          </p:cNvCxnSpPr>
          <p:nvPr/>
        </p:nvCxnSpPr>
        <p:spPr bwMode="auto">
          <a:xfrm>
            <a:off x="3371850" y="4186238"/>
            <a:ext cx="552450" cy="0"/>
          </a:xfrm>
          <a:prstGeom prst="straightConnector1">
            <a:avLst/>
          </a:prstGeom>
          <a:solidFill>
            <a:schemeClr val="accent1"/>
          </a:solidFill>
          <a:ln w="28575" cap="flat" cmpd="sng" algn="ctr">
            <a:solidFill>
              <a:schemeClr val="accent6"/>
            </a:solidFill>
            <a:prstDash val="solid"/>
            <a:round/>
            <a:headEnd type="none" w="med" len="med"/>
            <a:tailEnd type="arrow"/>
          </a:ln>
          <a:effectLst/>
        </p:spPr>
      </p:cxn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 y="3733800"/>
            <a:ext cx="2952750" cy="904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a:spLocks noChangeArrowheads="1"/>
          </p:cNvSpPr>
          <p:nvPr/>
        </p:nvSpPr>
        <p:spPr bwMode="auto">
          <a:xfrm>
            <a:off x="839788" y="5867400"/>
            <a:ext cx="7782900" cy="646331"/>
          </a:xfrm>
          <a:prstGeom prst="rect">
            <a:avLst/>
          </a:prstGeom>
          <a:solidFill>
            <a:schemeClr val="tx1"/>
          </a:solidFill>
          <a:ln w="9525">
            <a:noFill/>
            <a:miter lim="800000"/>
            <a:headEnd/>
            <a:tailEnd/>
          </a:ln>
        </p:spPr>
        <p:txBody>
          <a:bodyPr wrap="none">
            <a:spAutoFit/>
          </a:bodyPr>
          <a:lstStyle/>
          <a:p>
            <a:pPr eaLnBrk="1">
              <a:spcBef>
                <a:spcPct val="50000"/>
              </a:spcBef>
            </a:pPr>
            <a:r>
              <a:rPr lang="en-US" sz="1800" b="1" dirty="0">
                <a:solidFill>
                  <a:schemeClr val="bg1"/>
                </a:solidFill>
                <a:latin typeface="Consolas" pitchFamily="49" charset="0"/>
                <a:cs typeface="Consolas" pitchFamily="49" charset="0"/>
              </a:rPr>
              <a:t>C:\&gt;svcutil </a:t>
            </a:r>
            <a:r>
              <a:rPr lang="en-US" sz="1800" b="1" dirty="0">
                <a:solidFill>
                  <a:srgbClr val="00B0F0"/>
                </a:solidFill>
                <a:latin typeface="Consolas" pitchFamily="49" charset="0"/>
                <a:cs typeface="Consolas" pitchFamily="49" charset="0"/>
              </a:rPr>
              <a:t>http</a:t>
            </a:r>
            <a:r>
              <a:rPr lang="en-US" sz="1800" b="1" dirty="0" smtClean="0">
                <a:solidFill>
                  <a:srgbClr val="00B0F0"/>
                </a:solidFill>
                <a:latin typeface="Consolas" pitchFamily="49" charset="0"/>
                <a:cs typeface="Consolas" pitchFamily="49" charset="0"/>
              </a:rPr>
              <a:t>://gbio-pbil.ibcp.fr/media/wsdl/BlastWS.wsdl</a:t>
            </a:r>
            <a:r>
              <a:rPr lang="en-US" sz="1800" b="1" dirty="0">
                <a:solidFill>
                  <a:schemeClr val="bg1"/>
                </a:solidFill>
                <a:latin typeface="Consolas" pitchFamily="49" charset="0"/>
                <a:cs typeface="Consolas" pitchFamily="49" charset="0"/>
              </a:rPr>
              <a:t/>
            </a:r>
            <a:br>
              <a:rPr lang="en-US" sz="1800" b="1" dirty="0">
                <a:solidFill>
                  <a:schemeClr val="bg1"/>
                </a:solidFill>
                <a:latin typeface="Consolas" pitchFamily="49" charset="0"/>
                <a:cs typeface="Consolas" pitchFamily="49" charset="0"/>
              </a:rPr>
            </a:br>
            <a:r>
              <a:rPr lang="en-US" sz="1800" b="1" dirty="0">
                <a:solidFill>
                  <a:schemeClr val="bg1"/>
                </a:solidFill>
                <a:latin typeface="Consolas" pitchFamily="49" charset="0"/>
                <a:cs typeface="Consolas" pitchFamily="49" charset="0"/>
              </a:rPr>
              <a:t>          /</a:t>
            </a:r>
            <a:r>
              <a:rPr lang="en-US" sz="1800" b="1" dirty="0" err="1">
                <a:solidFill>
                  <a:schemeClr val="bg1"/>
                </a:solidFill>
                <a:latin typeface="Consolas" pitchFamily="49" charset="0"/>
                <a:cs typeface="Consolas" pitchFamily="49" charset="0"/>
              </a:rPr>
              <a:t>config:app.config</a:t>
            </a:r>
            <a:r>
              <a:rPr lang="en-US" sz="1800" b="1" dirty="0">
                <a:solidFill>
                  <a:schemeClr val="bg1"/>
                </a:solidFill>
                <a:latin typeface="Consolas" pitchFamily="49" charset="0"/>
                <a:cs typeface="Consolas" pitchFamily="49" charset="0"/>
              </a:rPr>
              <a:t> /</a:t>
            </a:r>
            <a:r>
              <a:rPr lang="en-US" sz="1800" b="1" dirty="0" err="1">
                <a:solidFill>
                  <a:schemeClr val="bg1"/>
                </a:solidFill>
                <a:latin typeface="Consolas" pitchFamily="49" charset="0"/>
                <a:cs typeface="Consolas" pitchFamily="49" charset="0"/>
              </a:rPr>
              <a:t>out:generatedProxy.cs</a:t>
            </a:r>
            <a:endParaRPr lang="en-US" sz="1800" b="1" dirty="0">
              <a:solidFill>
                <a:schemeClr val="bg1"/>
              </a:solidFill>
              <a:latin typeface="Consolas" pitchFamily="49" charset="0"/>
              <a:cs typeface="Consolas" pitchFamily="49" charset="0"/>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3038475"/>
            <a:ext cx="4048125"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8402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mtClean="0"/>
              <a:t>Using WCF client proxy</a:t>
            </a:r>
          </a:p>
        </p:txBody>
      </p:sp>
      <p:sp>
        <p:nvSpPr>
          <p:cNvPr id="786437" name="Text Box 5"/>
          <p:cNvSpPr txBox="1">
            <a:spLocks noChangeArrowheads="1"/>
          </p:cNvSpPr>
          <p:nvPr/>
        </p:nvSpPr>
        <p:spPr bwMode="auto">
          <a:xfrm>
            <a:off x="228600" y="4106863"/>
            <a:ext cx="8669361" cy="2585323"/>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none">
            <a:spAutoFit/>
          </a:bodyPr>
          <a:lstStyle/>
          <a:p>
            <a:pPr marL="342900" indent="-342900">
              <a:defRPr/>
            </a:pPr>
            <a:r>
              <a:rPr lang="en-US" sz="1800" noProof="1">
                <a:solidFill>
                  <a:schemeClr val="tx1"/>
                </a:solidFill>
                <a:latin typeface="Consolas" pitchFamily="49" charset="0"/>
                <a:cs typeface="Consolas" pitchFamily="49" charset="0"/>
              </a:rPr>
              <a:t>&lt;configuration&gt;</a:t>
            </a:r>
          </a:p>
          <a:p>
            <a:pPr marL="342900" indent="-342900">
              <a:defRPr/>
            </a:pPr>
            <a:r>
              <a:rPr lang="en-US" sz="1800" noProof="1">
                <a:solidFill>
                  <a:schemeClr val="tx1"/>
                </a:solidFill>
                <a:latin typeface="Consolas" pitchFamily="49" charset="0"/>
                <a:cs typeface="Consolas" pitchFamily="49" charset="0"/>
              </a:rPr>
              <a:t>  &lt;</a:t>
            </a:r>
            <a:r>
              <a:rPr lang="en-US" sz="1800" dirty="0" err="1">
                <a:solidFill>
                  <a:schemeClr val="tx1"/>
                </a:solidFill>
                <a:latin typeface="Consolas" pitchFamily="49" charset="0"/>
                <a:cs typeface="Consolas" pitchFamily="49" charset="0"/>
              </a:rPr>
              <a:t>system.serviceModel</a:t>
            </a:r>
            <a:r>
              <a:rPr lang="en-US" sz="1800" noProof="1">
                <a:solidFill>
                  <a:schemeClr val="tx1"/>
                </a:solidFill>
                <a:latin typeface="Consolas" pitchFamily="49" charset="0"/>
                <a:cs typeface="Consolas" pitchFamily="49" charset="0"/>
              </a:rPr>
              <a:t>&gt;</a:t>
            </a:r>
            <a:endParaRPr lang="en-US" sz="1800" dirty="0">
              <a:solidFill>
                <a:schemeClr val="tx1"/>
              </a:solidFill>
              <a:latin typeface="Consolas" pitchFamily="49" charset="0"/>
              <a:cs typeface="Consolas" pitchFamily="49" charset="0"/>
            </a:endParaRPr>
          </a:p>
          <a:p>
            <a:r>
              <a:rPr lang="en-US" dirty="0" smtClean="0">
                <a:latin typeface="Consolas" pitchFamily="49" charset="0"/>
                <a:cs typeface="Consolas" pitchFamily="49" charset="0"/>
              </a:rPr>
              <a:t>     &lt;</a:t>
            </a:r>
            <a:r>
              <a:rPr lang="en-US" dirty="0">
                <a:latin typeface="Consolas" pitchFamily="49" charset="0"/>
                <a:cs typeface="Consolas" pitchFamily="49" charset="0"/>
              </a:rPr>
              <a:t>client&gt;</a:t>
            </a:r>
          </a:p>
          <a:p>
            <a:r>
              <a:rPr lang="en-US" dirty="0">
                <a:latin typeface="Consolas" pitchFamily="49" charset="0"/>
                <a:cs typeface="Consolas" pitchFamily="49" charset="0"/>
              </a:rPr>
              <a:t>     </a:t>
            </a:r>
            <a:r>
              <a:rPr lang="en-US" dirty="0" smtClean="0">
                <a:latin typeface="Consolas" pitchFamily="49" charset="0"/>
                <a:cs typeface="Consolas" pitchFamily="49" charset="0"/>
              </a:rPr>
              <a:t>   &lt;endpoint </a:t>
            </a:r>
            <a:r>
              <a:rPr lang="en-US" dirty="0">
                <a:latin typeface="Consolas" pitchFamily="49" charset="0"/>
                <a:cs typeface="Consolas" pitchFamily="49" charset="0"/>
              </a:rPr>
              <a:t>address="http://gbio.ibcp.fr:8090/</a:t>
            </a:r>
            <a:r>
              <a:rPr lang="en-US" dirty="0" err="1">
                <a:latin typeface="Consolas" pitchFamily="49" charset="0"/>
                <a:cs typeface="Consolas" pitchFamily="49" charset="0"/>
              </a:rPr>
              <a:t>Blast_Service</a:t>
            </a:r>
            <a:r>
              <a:rPr lang="en-US" dirty="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a:latin typeface="Consolas" pitchFamily="49" charset="0"/>
                <a:cs typeface="Consolas" pitchFamily="49" charset="0"/>
              </a:rPr>
              <a:t>binding="</a:t>
            </a:r>
            <a:r>
              <a:rPr lang="en-US" dirty="0" err="1">
                <a:latin typeface="Consolas" pitchFamily="49" charset="0"/>
                <a:cs typeface="Consolas" pitchFamily="49" charset="0"/>
              </a:rPr>
              <a:t>basicHttpBinding</a:t>
            </a:r>
            <a:r>
              <a:rPr lang="en-US" dirty="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a:latin typeface="Consolas" pitchFamily="49" charset="0"/>
                <a:cs typeface="Consolas" pitchFamily="49" charset="0"/>
              </a:rPr>
              <a:t>contract="</a:t>
            </a:r>
            <a:r>
              <a:rPr lang="en-US" dirty="0" err="1">
                <a:latin typeface="Consolas" pitchFamily="49" charset="0"/>
                <a:cs typeface="Consolas" pitchFamily="49" charset="0"/>
              </a:rPr>
              <a:t>BioBlast.BlastPortType</a:t>
            </a:r>
            <a:r>
              <a:rPr lang="en-US" dirty="0">
                <a:latin typeface="Consolas" pitchFamily="49" charset="0"/>
                <a:cs typeface="Consolas" pitchFamily="49" charset="0"/>
              </a:rPr>
              <a:t>" /&gt;</a:t>
            </a:r>
          </a:p>
          <a:p>
            <a:r>
              <a:rPr lang="en-US" dirty="0">
                <a:latin typeface="Consolas" pitchFamily="49" charset="0"/>
                <a:cs typeface="Consolas" pitchFamily="49" charset="0"/>
              </a:rPr>
              <a:t>  </a:t>
            </a:r>
            <a:r>
              <a:rPr lang="en-US" dirty="0" smtClean="0">
                <a:latin typeface="Consolas" pitchFamily="49" charset="0"/>
                <a:cs typeface="Consolas" pitchFamily="49" charset="0"/>
              </a:rPr>
              <a:t>   &lt;/</a:t>
            </a:r>
            <a:r>
              <a:rPr lang="en-US" dirty="0">
                <a:latin typeface="Consolas" pitchFamily="49" charset="0"/>
                <a:cs typeface="Consolas" pitchFamily="49" charset="0"/>
              </a:rPr>
              <a:t>client</a:t>
            </a:r>
            <a:r>
              <a:rPr lang="en-US" dirty="0" smtClean="0">
                <a:latin typeface="Consolas" pitchFamily="49" charset="0"/>
                <a:cs typeface="Consolas" pitchFamily="49" charset="0"/>
              </a:rPr>
              <a:t>&gt;</a:t>
            </a:r>
          </a:p>
          <a:p>
            <a:r>
              <a:rPr lang="en-US" dirty="0" smtClean="0">
                <a:latin typeface="Consolas" pitchFamily="49" charset="0"/>
                <a:cs typeface="Consolas" pitchFamily="49" charset="0"/>
              </a:rPr>
              <a:t>  &lt;/</a:t>
            </a:r>
            <a:r>
              <a:rPr lang="en-US" dirty="0" err="1" smtClean="0">
                <a:latin typeface="Consolas" pitchFamily="49" charset="0"/>
                <a:cs typeface="Consolas" pitchFamily="49" charset="0"/>
              </a:rPr>
              <a:t>system.serviceModel</a:t>
            </a:r>
            <a:r>
              <a:rPr lang="en-US" dirty="0" smtClean="0">
                <a:latin typeface="Consolas" pitchFamily="49" charset="0"/>
                <a:cs typeface="Consolas" pitchFamily="49" charset="0"/>
              </a:rPr>
              <a:t>&gt;</a:t>
            </a:r>
          </a:p>
          <a:p>
            <a:r>
              <a:rPr lang="en-US" dirty="0" smtClean="0">
                <a:latin typeface="Consolas" pitchFamily="49" charset="0"/>
                <a:cs typeface="Consolas" pitchFamily="49" charset="0"/>
              </a:rPr>
              <a:t>&lt;/configuration&gt;</a:t>
            </a:r>
            <a:endParaRPr lang="en-US" dirty="0">
              <a:latin typeface="Consolas" pitchFamily="49" charset="0"/>
              <a:cs typeface="Consolas" pitchFamily="49" charset="0"/>
            </a:endParaRPr>
          </a:p>
        </p:txBody>
      </p:sp>
      <p:sp>
        <p:nvSpPr>
          <p:cNvPr id="786436" name="Text Box 4"/>
          <p:cNvSpPr txBox="1">
            <a:spLocks noChangeArrowheads="1"/>
          </p:cNvSpPr>
          <p:nvPr/>
        </p:nvSpPr>
        <p:spPr bwMode="auto">
          <a:xfrm>
            <a:off x="447788" y="1577876"/>
            <a:ext cx="8162812" cy="2308324"/>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none">
            <a:spAutoFit/>
          </a:bodyPr>
          <a:lstStyle/>
          <a:p>
            <a:r>
              <a:rPr lang="en-US" dirty="0" smtClean="0">
                <a:latin typeface="Consolas" pitchFamily="49" charset="0"/>
                <a:cs typeface="Consolas" pitchFamily="49" charset="0"/>
              </a:rPr>
              <a:t>void </a:t>
            </a:r>
            <a:r>
              <a:rPr lang="en-US" dirty="0" err="1" smtClean="0">
                <a:latin typeface="Consolas" pitchFamily="49" charset="0"/>
                <a:cs typeface="Consolas" pitchFamily="49" charset="0"/>
              </a:rPr>
              <a:t>ProcessSequence</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sequence)</a:t>
            </a:r>
            <a:endParaRPr lang="en-US" dirty="0">
              <a:latin typeface="Consolas" pitchFamily="49" charset="0"/>
              <a:cs typeface="Consolas" pitchFamily="49" charset="0"/>
            </a:endParaRP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smtClean="0">
                <a:latin typeface="Consolas" pitchFamily="49" charset="0"/>
                <a:cs typeface="Consolas" pitchFamily="49" charset="0"/>
              </a:rPr>
              <a:t>   using (</a:t>
            </a:r>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a:t>
            </a:r>
            <a:r>
              <a:rPr lang="en-US" dirty="0">
                <a:latin typeface="Consolas" pitchFamily="49" charset="0"/>
                <a:cs typeface="Consolas" pitchFamily="49" charset="0"/>
              </a:rPr>
              <a:t>client = new </a:t>
            </a:r>
            <a:r>
              <a:rPr lang="en-US" dirty="0" err="1">
                <a:latin typeface="Consolas" pitchFamily="49" charset="0"/>
                <a:cs typeface="Consolas" pitchFamily="49" charset="0"/>
              </a:rPr>
              <a:t>BlastPortTypeClient</a:t>
            </a:r>
            <a:r>
              <a:rPr lang="en-US" dirty="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a:latin typeface="Consolas" pitchFamily="49" charset="0"/>
                <a:cs typeface="Consolas" pitchFamily="49" charset="0"/>
              </a:rPr>
              <a:t>   </a:t>
            </a:r>
            <a:r>
              <a:rPr lang="en-US" dirty="0" smtClean="0">
                <a:latin typeface="Consolas" pitchFamily="49" charset="0"/>
                <a:cs typeface="Consolas" pitchFamily="49" charset="0"/>
              </a:rPr>
              <a:t>   string </a:t>
            </a:r>
            <a:r>
              <a:rPr lang="en-US" dirty="0">
                <a:latin typeface="Consolas" pitchFamily="49" charset="0"/>
                <a:cs typeface="Consolas" pitchFamily="49" charset="0"/>
              </a:rPr>
              <a:t>results = </a:t>
            </a:r>
            <a:r>
              <a:rPr lang="en-US" dirty="0" err="1">
                <a:latin typeface="Consolas" pitchFamily="49" charset="0"/>
                <a:cs typeface="Consolas" pitchFamily="49" charset="0"/>
              </a:rPr>
              <a:t>client.submitBlast</a:t>
            </a:r>
            <a:r>
              <a:rPr lang="en-US" dirty="0">
                <a:latin typeface="Consolas" pitchFamily="49" charset="0"/>
                <a:cs typeface="Consolas" pitchFamily="49" charset="0"/>
              </a:rPr>
              <a:t>(</a:t>
            </a:r>
            <a:r>
              <a:rPr lang="en-US" dirty="0" err="1">
                <a:latin typeface="Consolas" pitchFamily="49" charset="0"/>
                <a:cs typeface="Consolas" pitchFamily="49" charset="0"/>
              </a:rPr>
              <a:t>sequence.ToString</a:t>
            </a:r>
            <a:r>
              <a:rPr lang="en-US" dirty="0">
                <a:latin typeface="Consolas" pitchFamily="49" charset="0"/>
                <a:cs typeface="Consolas" pitchFamily="49" charset="0"/>
              </a:rPr>
              <a:t>());</a:t>
            </a:r>
          </a:p>
          <a:p>
            <a:r>
              <a:rPr lang="en-US" dirty="0">
                <a:latin typeface="Consolas" pitchFamily="49" charset="0"/>
                <a:cs typeface="Consolas" pitchFamily="49" charset="0"/>
              </a:rPr>
              <a:t>      </a:t>
            </a:r>
            <a:r>
              <a:rPr lang="en-US" dirty="0" err="1" smtClean="0">
                <a:latin typeface="Consolas" pitchFamily="49" charset="0"/>
                <a:cs typeface="Consolas" pitchFamily="49" charset="0"/>
              </a:rPr>
              <a:t>Console.WriteLine</a:t>
            </a:r>
            <a:r>
              <a:rPr lang="en-US" dirty="0">
                <a:latin typeface="Consolas" pitchFamily="49" charset="0"/>
                <a:cs typeface="Consolas" pitchFamily="49" charset="0"/>
              </a:rPr>
              <a:t>( results );</a:t>
            </a:r>
          </a:p>
          <a:p>
            <a:r>
              <a:rPr lang="en-US" dirty="0" smtClean="0">
                <a:latin typeface="Consolas" pitchFamily="49" charset="0"/>
                <a:cs typeface="Consolas" pitchFamily="49" charset="0"/>
              </a:rPr>
              <a:t>   </a:t>
            </a:r>
            <a:r>
              <a:rPr lang="en-US" dirty="0">
                <a:latin typeface="Consolas" pitchFamily="49" charset="0"/>
                <a:cs typeface="Consolas" pitchFamily="49" charset="0"/>
              </a:rPr>
              <a:t>}</a:t>
            </a:r>
          </a:p>
          <a:p>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2" name="TextBox 1"/>
          <p:cNvSpPr txBox="1"/>
          <p:nvPr/>
        </p:nvSpPr>
        <p:spPr>
          <a:xfrm>
            <a:off x="4998720" y="5943600"/>
            <a:ext cx="3657600" cy="646331"/>
          </a:xfrm>
          <a:prstGeom prst="rect">
            <a:avLst/>
          </a:prstGeom>
          <a:solidFill>
            <a:schemeClr val="bg1"/>
          </a:solidFill>
          <a:ln w="19050">
            <a:solidFill>
              <a:srgbClr val="0070C0"/>
            </a:solidFill>
          </a:ln>
        </p:spPr>
        <p:txBody>
          <a:bodyPr wrap="square" rtlCol="0">
            <a:spAutoFit/>
          </a:bodyPr>
          <a:lstStyle/>
          <a:p>
            <a:r>
              <a:rPr lang="en-US" dirty="0" smtClean="0">
                <a:latin typeface="Arial" pitchFamily="34" charset="0"/>
                <a:cs typeface="Arial" pitchFamily="34" charset="0"/>
              </a:rPr>
              <a:t>configuration defines location and communication style for service</a:t>
            </a:r>
            <a:endParaRPr lang="en-US" dirty="0">
              <a:latin typeface="Arial" pitchFamily="34" charset="0"/>
              <a:cs typeface="Arial" pitchFamily="34" charset="0"/>
            </a:endParaRPr>
          </a:p>
        </p:txBody>
      </p:sp>
      <p:sp>
        <p:nvSpPr>
          <p:cNvPr id="6" name="TextBox 5"/>
          <p:cNvSpPr txBox="1"/>
          <p:nvPr/>
        </p:nvSpPr>
        <p:spPr>
          <a:xfrm>
            <a:off x="4343400" y="3352800"/>
            <a:ext cx="4312920" cy="646331"/>
          </a:xfrm>
          <a:prstGeom prst="rect">
            <a:avLst/>
          </a:prstGeom>
          <a:solidFill>
            <a:schemeClr val="bg1"/>
          </a:solidFill>
          <a:ln w="19050">
            <a:solidFill>
              <a:srgbClr val="0070C0"/>
            </a:solidFill>
          </a:ln>
        </p:spPr>
        <p:txBody>
          <a:bodyPr wrap="square" rtlCol="0">
            <a:spAutoFit/>
          </a:bodyPr>
          <a:lstStyle/>
          <a:p>
            <a:r>
              <a:rPr lang="en-US" dirty="0" smtClean="0">
                <a:latin typeface="Arial" pitchFamily="34" charset="0"/>
                <a:cs typeface="Arial" pitchFamily="34" charset="0"/>
              </a:rPr>
              <a:t>proxy allows typical method call invocation just like any other component</a:t>
            </a:r>
            <a:endParaRPr lang="en-US" dirty="0">
              <a:latin typeface="Arial" pitchFamily="34" charset="0"/>
              <a:cs typeface="Arial" pitchFamily="34" charset="0"/>
            </a:endParaRPr>
          </a:p>
        </p:txBody>
      </p:sp>
    </p:spTree>
    <p:extLst>
      <p:ext uri="{BB962C8B-B14F-4D97-AF65-F5344CB8AC3E}">
        <p14:creationId xmlns:p14="http://schemas.microsoft.com/office/powerpoint/2010/main" val="5632168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5856</TotalTime>
  <Words>2808</Words>
  <Application>Microsoft Office PowerPoint</Application>
  <PresentationFormat>On-screen Show (4:3)</PresentationFormat>
  <Paragraphs>475</Paragraphs>
  <Slides>39</Slides>
  <Notes>7</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Urban</vt:lpstr>
      <vt:lpstr>Web Services</vt:lpstr>
      <vt:lpstr>PowerPoint Presentation</vt:lpstr>
      <vt:lpstr>Agenda</vt:lpstr>
      <vt:lpstr>Web Services</vt:lpstr>
      <vt:lpstr>It all starts with HTTP</vt:lpstr>
      <vt:lpstr>System.Net.WebRequest </vt:lpstr>
      <vt:lpstr>Going beyond raw HTTP</vt:lpstr>
      <vt:lpstr>Web service clients with WCF</vt:lpstr>
      <vt:lpstr>Using WCF client proxy</vt:lpstr>
      <vt:lpstr>Service support in .NET Bio</vt:lpstr>
      <vt:lpstr>BLAST services</vt:lpstr>
      <vt:lpstr>BLAST service implementations</vt:lpstr>
      <vt:lpstr>Invoking BLAST services with .NET Bio</vt:lpstr>
      <vt:lpstr>Blast Parameters</vt:lpstr>
      <vt:lpstr>Locating the services</vt:lpstr>
      <vt:lpstr>Processing Results</vt:lpstr>
      <vt:lpstr>BlastSearchRecord</vt:lpstr>
      <vt:lpstr>Other service types</vt:lpstr>
      <vt:lpstr>Efficiently processing results</vt:lpstr>
      <vt:lpstr>IAsyncResult based pattern</vt:lpstr>
      <vt:lpstr>Managing asynchronous operation</vt:lpstr>
      <vt:lpstr>Moving beyond polling</vt:lpstr>
      <vt:lpstr>Example: using a callback</vt:lpstr>
      <vt:lpstr>Event-based programming pattern</vt:lpstr>
      <vt:lpstr>Example: Event based programming</vt:lpstr>
      <vt:lpstr>Dealing with failures</vt:lpstr>
      <vt:lpstr>Thread synchronization</vt:lpstr>
      <vt:lpstr>Wrapping custom services</vt:lpstr>
      <vt:lpstr>Example: EBI dbfetch</vt:lpstr>
      <vt:lpstr>Step 1: IServiceHandler</vt:lpstr>
      <vt:lpstr>Step 2a: Results data structures</vt:lpstr>
      <vt:lpstr>Step 2b: EventArgs</vt:lpstr>
      <vt:lpstr>Step 3: provide implementation</vt:lpstr>
      <vt:lpstr>Step 3: processing results</vt:lpstr>
      <vt:lpstr>Step 3: synchronous access</vt:lpstr>
      <vt:lpstr>Step 4: add-in deployment</vt:lpstr>
      <vt:lpstr>Example: using new service</vt:lpstr>
      <vt:lpstr>Summary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01 Intro to VS2010 and C#</dc:title>
  <dc:subject>Microsoft Biology Foundation Training</dc:subject>
  <dc:creator>Mark Smith</dc:creator>
  <cp:lastModifiedBy>Mark Smith</cp:lastModifiedBy>
  <cp:revision>829</cp:revision>
  <dcterms:created xsi:type="dcterms:W3CDTF">2010-03-12T15:40:37Z</dcterms:created>
  <dcterms:modified xsi:type="dcterms:W3CDTF">2011-10-14T20:37:50Z</dcterms:modified>
</cp:coreProperties>
</file>